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sldIdLst>
    <p:sldId id="256" r:id="rId2"/>
    <p:sldId id="257" r:id="rId3"/>
    <p:sldId id="258" r:id="rId4"/>
    <p:sldId id="279" r:id="rId5"/>
    <p:sldId id="259" r:id="rId6"/>
    <p:sldId id="263" r:id="rId7"/>
    <p:sldId id="260" r:id="rId8"/>
    <p:sldId id="262" r:id="rId9"/>
    <p:sldId id="261" r:id="rId10"/>
    <p:sldId id="264" r:id="rId11"/>
    <p:sldId id="265" r:id="rId12"/>
    <p:sldId id="275" r:id="rId13"/>
    <p:sldId id="280" r:id="rId14"/>
    <p:sldId id="276" r:id="rId15"/>
    <p:sldId id="277" r:id="rId16"/>
    <p:sldId id="266" r:id="rId17"/>
    <p:sldId id="281" r:id="rId18"/>
    <p:sldId id="267" r:id="rId19"/>
    <p:sldId id="272" r:id="rId20"/>
    <p:sldId id="268" r:id="rId21"/>
    <p:sldId id="269" r:id="rId22"/>
    <p:sldId id="273" r:id="rId23"/>
    <p:sldId id="270" r:id="rId24"/>
    <p:sldId id="271" r:id="rId25"/>
    <p:sldId id="274" r:id="rId26"/>
    <p:sldId id="282" r:id="rId27"/>
    <p:sldId id="27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4ADD7F-43B4-0CC6-433E-519ED713BE46}" name="淳平 高木" initials="淳平" userId="3910d14b61968da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5" d="100"/>
          <a:sy n="75" d="100"/>
        </p:scale>
        <p:origin x="300"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3068589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1359919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232E09-FAC9-48E2-B6E7-2CF513426A7A}"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46800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377380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232E09-FAC9-48E2-B6E7-2CF513426A7A}"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0561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2856297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2071834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292869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305800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125938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142952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2009950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362551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409670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667210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F49A28-9E80-45FB-BB88-A5AD206FCAA6}" type="datetimeFigureOut">
              <a:rPr kumimoji="1" lang="ja-JP" altLang="en-US" smtClean="0"/>
              <a:t>2022/11/17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36011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9F49A28-9E80-45FB-BB88-A5AD206FCAA6}" type="datetimeFigureOut">
              <a:rPr kumimoji="1" lang="ja-JP" altLang="en-US" smtClean="0"/>
              <a:t>2022/11/17</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E232E09-FAC9-48E2-B6E7-2CF513426A7A}" type="slidenum">
              <a:rPr kumimoji="1" lang="ja-JP" altLang="en-US" smtClean="0"/>
              <a:t>‹#›</a:t>
            </a:fld>
            <a:endParaRPr kumimoji="1" lang="ja-JP" altLang="en-US"/>
          </a:p>
        </p:txBody>
      </p:sp>
    </p:spTree>
    <p:extLst>
      <p:ext uri="{BB962C8B-B14F-4D97-AF65-F5344CB8AC3E}">
        <p14:creationId xmlns:p14="http://schemas.microsoft.com/office/powerpoint/2010/main" val="4096455857"/>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E9FEF3-D5AB-0388-AC94-1B4C3EA5D334}"/>
              </a:ext>
            </a:extLst>
          </p:cNvPr>
          <p:cNvSpPr>
            <a:spLocks noGrp="1"/>
          </p:cNvSpPr>
          <p:nvPr>
            <p:ph type="ctrTitle"/>
          </p:nvPr>
        </p:nvSpPr>
        <p:spPr/>
        <p:txBody>
          <a:bodyPr>
            <a:normAutofit fontScale="90000"/>
          </a:bodyPr>
          <a:lstStyle/>
          <a:p>
            <a:r>
              <a:rPr kumimoji="1" lang="ja-JP" altLang="en-US" dirty="0"/>
              <a:t>納骨堂「御霊堂元町」閉鎖に伴う被害者説明会</a:t>
            </a:r>
            <a:br>
              <a:rPr kumimoji="1" lang="en-US" altLang="ja-JP" dirty="0"/>
            </a:br>
            <a:endParaRPr kumimoji="1" lang="ja-JP" altLang="en-US" dirty="0"/>
          </a:p>
        </p:txBody>
      </p:sp>
      <p:sp>
        <p:nvSpPr>
          <p:cNvPr id="3" name="字幕 2">
            <a:extLst>
              <a:ext uri="{FF2B5EF4-FFF2-40B4-BE49-F238E27FC236}">
                <a16:creationId xmlns:a16="http://schemas.microsoft.com/office/drawing/2014/main" id="{1FAC43D6-29A9-9740-6DEC-42FC42DC476C}"/>
              </a:ext>
            </a:extLst>
          </p:cNvPr>
          <p:cNvSpPr>
            <a:spLocks noGrp="1"/>
          </p:cNvSpPr>
          <p:nvPr>
            <p:ph type="subTitle" idx="1"/>
          </p:nvPr>
        </p:nvSpPr>
        <p:spPr/>
        <p:txBody>
          <a:bodyPr>
            <a:normAutofit lnSpcReduction="10000"/>
          </a:bodyPr>
          <a:lstStyle/>
          <a:p>
            <a:r>
              <a:rPr kumimoji="1" lang="ja-JP" altLang="en-US" dirty="0"/>
              <a:t>２０２２年１１月１２日</a:t>
            </a:r>
            <a:endParaRPr kumimoji="1" lang="en-US" altLang="ja-JP" dirty="0"/>
          </a:p>
          <a:p>
            <a:endParaRPr kumimoji="1" lang="en-US" altLang="ja-JP" dirty="0"/>
          </a:p>
          <a:p>
            <a:pPr algn="r"/>
            <a:r>
              <a:rPr lang="ja-JP" altLang="en-US" dirty="0"/>
              <a:t>札幌弁護士会消費者保護委員会</a:t>
            </a:r>
            <a:endParaRPr lang="en-US" altLang="ja-JP" dirty="0"/>
          </a:p>
          <a:p>
            <a:pPr algn="r"/>
            <a:endParaRPr lang="en-US" altLang="ja-JP" dirty="0"/>
          </a:p>
          <a:p>
            <a:pPr algn="r"/>
            <a:endParaRPr kumimoji="1" lang="ja-JP" altLang="en-US" dirty="0"/>
          </a:p>
        </p:txBody>
      </p:sp>
    </p:spTree>
    <p:extLst>
      <p:ext uri="{BB962C8B-B14F-4D97-AF65-F5344CB8AC3E}">
        <p14:creationId xmlns:p14="http://schemas.microsoft.com/office/powerpoint/2010/main" val="90718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56A276-973D-9298-DF53-453E3F01C8FF}"/>
              </a:ext>
            </a:extLst>
          </p:cNvPr>
          <p:cNvSpPr>
            <a:spLocks noGrp="1"/>
          </p:cNvSpPr>
          <p:nvPr>
            <p:ph type="title"/>
          </p:nvPr>
        </p:nvSpPr>
        <p:spPr/>
        <p:txBody>
          <a:bodyPr/>
          <a:lstStyle/>
          <a:p>
            <a:r>
              <a:rPr kumimoji="1" lang="ja-JP" altLang="en-US" dirty="0"/>
              <a:t>２－</a:t>
            </a:r>
            <a:r>
              <a:rPr lang="ja-JP" altLang="en-US" dirty="0"/>
              <a:t>２　</a:t>
            </a:r>
            <a:r>
              <a:rPr kumimoji="1" lang="ja-JP" altLang="en-US" dirty="0"/>
              <a:t>具体的な遺骨の返還　執行後　</a:t>
            </a:r>
          </a:p>
        </p:txBody>
      </p:sp>
      <p:sp>
        <p:nvSpPr>
          <p:cNvPr id="3" name="コンテンツ プレースホルダー 2">
            <a:extLst>
              <a:ext uri="{FF2B5EF4-FFF2-40B4-BE49-F238E27FC236}">
                <a16:creationId xmlns:a16="http://schemas.microsoft.com/office/drawing/2014/main" id="{B8807A9E-0E6A-D412-BDC8-74AA91C7EB95}"/>
              </a:ext>
            </a:extLst>
          </p:cNvPr>
          <p:cNvSpPr>
            <a:spLocks noGrp="1"/>
          </p:cNvSpPr>
          <p:nvPr>
            <p:ph idx="1"/>
          </p:nvPr>
        </p:nvSpPr>
        <p:spPr>
          <a:xfrm>
            <a:off x="2589212" y="1744133"/>
            <a:ext cx="8915400" cy="4580467"/>
          </a:xfrm>
        </p:spPr>
        <p:txBody>
          <a:bodyPr>
            <a:normAutofit/>
          </a:bodyPr>
          <a:lstStyle/>
          <a:p>
            <a:r>
              <a:rPr kumimoji="1" lang="ja-JP" altLang="en-US" sz="2400" dirty="0"/>
              <a:t>１１</a:t>
            </a:r>
            <a:r>
              <a:rPr kumimoji="1" lang="en-US" altLang="ja-JP" sz="2400" dirty="0"/>
              <a:t>/</a:t>
            </a:r>
            <a:r>
              <a:rPr kumimoji="1" lang="ja-JP" altLang="en-US" sz="2400" dirty="0"/>
              <a:t>２１に予定どおり執行（断行）がなされた場合、未引取の遺骨はどうなる？</a:t>
            </a:r>
            <a:endParaRPr kumimoji="1" lang="en-US" altLang="ja-JP" sz="2400" dirty="0"/>
          </a:p>
          <a:p>
            <a:endParaRPr kumimoji="1" lang="en-US" altLang="ja-JP" sz="2400" dirty="0"/>
          </a:p>
          <a:p>
            <a:r>
              <a:rPr lang="ja-JP" altLang="en-US" sz="2400" dirty="0"/>
              <a:t>札幌地方裁判所の引渡命令を実行するのは、「執行官」。</a:t>
            </a:r>
            <a:endParaRPr lang="en-US" altLang="ja-JP" sz="2400" dirty="0"/>
          </a:p>
          <a:p>
            <a:endParaRPr lang="en-US" altLang="ja-JP" sz="2400" dirty="0"/>
          </a:p>
          <a:p>
            <a:r>
              <a:rPr lang="ja-JP" altLang="en-US" sz="2400" dirty="0"/>
              <a:t>「執行官」が、民事執行法法律上の枠内で、現場の状況を見て執行にあたることになる。</a:t>
            </a:r>
            <a:endParaRPr lang="en-US" altLang="ja-JP" sz="2400" dirty="0"/>
          </a:p>
          <a:p>
            <a:endParaRPr lang="en-US" altLang="ja-JP" sz="2400" dirty="0"/>
          </a:p>
          <a:p>
            <a:r>
              <a:rPr lang="ja-JP" altLang="en-US" sz="2400" dirty="0"/>
              <a:t>民事執行法の解釈や、現場の状況により、「執行官」が遺骨をどう扱うかは、断定できない（何パターンかあり）</a:t>
            </a:r>
            <a:endParaRPr lang="en-US" altLang="ja-JP" sz="2400" dirty="0"/>
          </a:p>
          <a:p>
            <a:endParaRPr lang="en-US" altLang="ja-JP" sz="2400" dirty="0"/>
          </a:p>
          <a:p>
            <a:endParaRPr lang="en-US" altLang="ja-JP" sz="2400" dirty="0"/>
          </a:p>
          <a:p>
            <a:endParaRPr kumimoji="1" lang="en-US" altLang="ja-JP" dirty="0"/>
          </a:p>
        </p:txBody>
      </p:sp>
    </p:spTree>
    <p:extLst>
      <p:ext uri="{BB962C8B-B14F-4D97-AF65-F5344CB8AC3E}">
        <p14:creationId xmlns:p14="http://schemas.microsoft.com/office/powerpoint/2010/main" val="1160283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6AC4CE-8271-04EC-D972-142E87027063}"/>
              </a:ext>
            </a:extLst>
          </p:cNvPr>
          <p:cNvSpPr>
            <a:spLocks noGrp="1"/>
          </p:cNvSpPr>
          <p:nvPr>
            <p:ph type="title"/>
          </p:nvPr>
        </p:nvSpPr>
        <p:spPr>
          <a:xfrm>
            <a:off x="838200" y="331258"/>
            <a:ext cx="10515600" cy="1325563"/>
          </a:xfrm>
        </p:spPr>
        <p:txBody>
          <a:bodyPr/>
          <a:lstStyle/>
          <a:p>
            <a:r>
              <a:rPr lang="ja-JP" altLang="en-US" dirty="0"/>
              <a:t>パターン　１（１）</a:t>
            </a:r>
            <a:endParaRPr kumimoji="1" lang="ja-JP" altLang="en-US" dirty="0"/>
          </a:p>
        </p:txBody>
      </p:sp>
      <p:sp>
        <p:nvSpPr>
          <p:cNvPr id="3" name="コンテンツ プレースホルダー 2">
            <a:extLst>
              <a:ext uri="{FF2B5EF4-FFF2-40B4-BE49-F238E27FC236}">
                <a16:creationId xmlns:a16="http://schemas.microsoft.com/office/drawing/2014/main" id="{F5A3F7D0-8A1E-C6B0-3FFF-64EC927228C4}"/>
              </a:ext>
            </a:extLst>
          </p:cNvPr>
          <p:cNvSpPr>
            <a:spLocks noGrp="1"/>
          </p:cNvSpPr>
          <p:nvPr>
            <p:ph idx="1"/>
          </p:nvPr>
        </p:nvSpPr>
        <p:spPr>
          <a:xfrm>
            <a:off x="989013" y="922867"/>
            <a:ext cx="10515600" cy="5300133"/>
          </a:xfrm>
        </p:spPr>
        <p:txBody>
          <a:bodyPr>
            <a:noAutofit/>
          </a:bodyPr>
          <a:lstStyle/>
          <a:p>
            <a:r>
              <a:rPr kumimoji="1" lang="ja-JP" altLang="en-US" sz="2800" dirty="0"/>
              <a:t>執行官が、遺骨を「目的外動産」として扱い（民事執行法１６８条５項）、建物から取り除く</a:t>
            </a:r>
            <a:endParaRPr kumimoji="1" lang="en-US" altLang="ja-JP" sz="2800" dirty="0"/>
          </a:p>
          <a:p>
            <a:r>
              <a:rPr lang="ja-JP" altLang="en-US" sz="2800" dirty="0"/>
              <a:t>この場合、執行官は、取り除いた遺骨は、債務者（＝白鳳寺）、代理人などに引き渡すべきとされる。本当の所有者が来ても、渡さない</a:t>
            </a:r>
            <a:r>
              <a:rPr kumimoji="1" lang="ja-JP" altLang="en-US" sz="2800" dirty="0"/>
              <a:t>（∵　執行官は誰が本当の所有者かは不明）</a:t>
            </a:r>
            <a:endParaRPr kumimoji="1" lang="en-US" altLang="ja-JP" sz="2800" dirty="0"/>
          </a:p>
          <a:p>
            <a:r>
              <a:rPr lang="ja-JP" altLang="en-US" sz="2800" dirty="0"/>
              <a:t>債務者（＝白鳳寺）、代理人に渡せない場合、通常の物なら売却するが、遺骨は売却も廃棄もできないので、執行官が「保管」することになる</a:t>
            </a:r>
            <a:endParaRPr lang="en-US" altLang="ja-JP" sz="2800" dirty="0"/>
          </a:p>
          <a:p>
            <a:r>
              <a:rPr kumimoji="1" lang="en-US" altLang="ja-JP" sz="2800" dirty="0"/>
              <a:t>EX)</a:t>
            </a:r>
            <a:r>
              <a:rPr kumimoji="1" lang="ja-JP" altLang="en-US" sz="2800" dirty="0"/>
              <a:t>用意した倉庫に運搬して保管</a:t>
            </a:r>
            <a:r>
              <a:rPr lang="ja-JP" altLang="en-US" sz="2800" dirty="0"/>
              <a:t>し、</a:t>
            </a:r>
            <a:r>
              <a:rPr kumimoji="1" lang="ja-JP" altLang="en-US" sz="2800" dirty="0"/>
              <a:t>期限を定めて白鳳寺または代理人に取りに来て、という告知を出すことが考えうる</a:t>
            </a:r>
            <a:endParaRPr kumimoji="1" lang="en-US" altLang="ja-JP" sz="2800" dirty="0"/>
          </a:p>
          <a:p>
            <a:pPr marL="0" indent="0">
              <a:buNone/>
            </a:pPr>
            <a:r>
              <a:rPr lang="ja-JP" altLang="en-US" sz="2800" dirty="0"/>
              <a:t>→　この場合、遺骨の返還交渉相手は執行官になる。</a:t>
            </a:r>
            <a:endParaRPr kumimoji="1" lang="en-US" altLang="ja-JP" sz="2800" dirty="0"/>
          </a:p>
          <a:p>
            <a:pPr marL="0" indent="0">
              <a:buNone/>
            </a:pPr>
            <a:endParaRPr kumimoji="1" lang="en-US" altLang="ja-JP" sz="2800" dirty="0"/>
          </a:p>
          <a:p>
            <a:pPr marL="0" indent="0">
              <a:buNone/>
            </a:pPr>
            <a:endParaRPr lang="en-US" altLang="ja-JP" sz="2800" dirty="0"/>
          </a:p>
          <a:p>
            <a:pPr marL="0" indent="0">
              <a:buNone/>
            </a:pPr>
            <a:endParaRPr kumimoji="1" lang="ja-JP" altLang="en-US" sz="2800" dirty="0"/>
          </a:p>
        </p:txBody>
      </p:sp>
    </p:spTree>
    <p:extLst>
      <p:ext uri="{BB962C8B-B14F-4D97-AF65-F5344CB8AC3E}">
        <p14:creationId xmlns:p14="http://schemas.microsoft.com/office/powerpoint/2010/main" val="353844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A4C1D7-E03F-6FBF-369C-9B120B9CFDC5}"/>
              </a:ext>
            </a:extLst>
          </p:cNvPr>
          <p:cNvSpPr>
            <a:spLocks noGrp="1"/>
          </p:cNvSpPr>
          <p:nvPr>
            <p:ph type="title"/>
          </p:nvPr>
        </p:nvSpPr>
        <p:spPr>
          <a:xfrm>
            <a:off x="1955801" y="624110"/>
            <a:ext cx="9548812" cy="1280890"/>
          </a:xfrm>
        </p:spPr>
        <p:txBody>
          <a:bodyPr/>
          <a:lstStyle/>
          <a:p>
            <a:r>
              <a:rPr kumimoji="1" lang="ja-JP" altLang="en-US" dirty="0"/>
              <a:t>パターン１（２）</a:t>
            </a:r>
          </a:p>
        </p:txBody>
      </p:sp>
      <p:sp>
        <p:nvSpPr>
          <p:cNvPr id="3" name="コンテンツ プレースホルダー 2">
            <a:extLst>
              <a:ext uri="{FF2B5EF4-FFF2-40B4-BE49-F238E27FC236}">
                <a16:creationId xmlns:a16="http://schemas.microsoft.com/office/drawing/2014/main" id="{4DD4C36F-CEC8-480A-93D7-81043C6CA248}"/>
              </a:ext>
            </a:extLst>
          </p:cNvPr>
          <p:cNvSpPr>
            <a:spLocks noGrp="1"/>
          </p:cNvSpPr>
          <p:nvPr>
            <p:ph idx="1"/>
          </p:nvPr>
        </p:nvSpPr>
        <p:spPr>
          <a:xfrm>
            <a:off x="1888067" y="1964267"/>
            <a:ext cx="9616545" cy="3946955"/>
          </a:xfrm>
        </p:spPr>
        <p:txBody>
          <a:bodyPr>
            <a:normAutofit/>
          </a:bodyPr>
          <a:lstStyle/>
          <a:p>
            <a:r>
              <a:rPr kumimoji="1" lang="ja-JP" altLang="en-US" sz="2400" dirty="0"/>
              <a:t>執行官が預かった場合、「改葬手続」等を経ないで、一時保管をすることは適法だが、手続を踏まない廃棄処分等は違法（遺骨を廃棄するのも死体損壊等罪（刑法１９０条）に含まれる）</a:t>
            </a:r>
            <a:endParaRPr kumimoji="1" lang="en-US" altLang="ja-JP" sz="2400" dirty="0"/>
          </a:p>
          <a:p>
            <a:pPr marL="0" indent="0">
              <a:buNone/>
            </a:pPr>
            <a:r>
              <a:rPr lang="ja-JP" altLang="en-US" sz="2400" dirty="0"/>
              <a:t>→　簡単に廃棄されることはない</a:t>
            </a:r>
            <a:endParaRPr lang="en-US" altLang="ja-JP" sz="2400" dirty="0"/>
          </a:p>
          <a:p>
            <a:r>
              <a:rPr lang="ja-JP" altLang="en-US" sz="2400" dirty="0"/>
              <a:t>執行官が遺骨を返還するのは、あくまで債務者（</a:t>
            </a:r>
            <a:r>
              <a:rPr lang="en-US" altLang="ja-JP" sz="2400" dirty="0"/>
              <a:t>=</a:t>
            </a:r>
            <a:r>
              <a:rPr lang="ja-JP" altLang="en-US" sz="2400" dirty="0"/>
              <a:t>白鳳寺）か、代理人等。遺族は、執行官が保管しているうちに、白鳳寺代表者から委任状を取得するなどして、返還を求めることが考えられる。</a:t>
            </a:r>
            <a:endParaRPr lang="en-US" altLang="ja-JP" sz="2400" dirty="0"/>
          </a:p>
          <a:p>
            <a:r>
              <a:rPr lang="ja-JP" altLang="en-US" sz="2400" dirty="0"/>
              <a:t>代表者がずっと出てこないときは・・・？代表が交替すればその代表からもらう、等</a:t>
            </a:r>
            <a:endParaRPr lang="en-US" altLang="ja-JP" sz="2400" dirty="0"/>
          </a:p>
        </p:txBody>
      </p:sp>
    </p:spTree>
    <p:extLst>
      <p:ext uri="{BB962C8B-B14F-4D97-AF65-F5344CB8AC3E}">
        <p14:creationId xmlns:p14="http://schemas.microsoft.com/office/powerpoint/2010/main" val="1214664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6F3A9E-FB23-CD1D-BBC2-1D323AE0F044}"/>
              </a:ext>
            </a:extLst>
          </p:cNvPr>
          <p:cNvSpPr>
            <a:spLocks noGrp="1"/>
          </p:cNvSpPr>
          <p:nvPr>
            <p:ph type="title"/>
          </p:nvPr>
        </p:nvSpPr>
        <p:spPr>
          <a:xfrm>
            <a:off x="1540043" y="624110"/>
            <a:ext cx="9964570" cy="1280890"/>
          </a:xfrm>
        </p:spPr>
        <p:txBody>
          <a:bodyPr>
            <a:normAutofit fontScale="90000"/>
          </a:bodyPr>
          <a:lstStyle/>
          <a:p>
            <a:r>
              <a:rPr kumimoji="1" lang="ja-JP" altLang="en-US" dirty="0"/>
              <a:t>☆</a:t>
            </a:r>
            <a:r>
              <a:rPr kumimoji="1" lang="en-US" altLang="ja-JP" dirty="0"/>
              <a:t>11/21</a:t>
            </a:r>
            <a:r>
              <a:rPr kumimoji="1" lang="ja-JP" altLang="en-US" dirty="0"/>
              <a:t>に、</a:t>
            </a:r>
            <a:r>
              <a:rPr kumimoji="1" lang="en-US" altLang="ja-JP" dirty="0"/>
              <a:t> </a:t>
            </a:r>
            <a:r>
              <a:rPr kumimoji="1" lang="ja-JP" altLang="en-US" dirty="0"/>
              <a:t>遺骨を</a:t>
            </a:r>
            <a:r>
              <a:rPr lang="ja-JP" altLang="en-US" dirty="0"/>
              <a:t>執行官から返還してもらえる？</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8DC1DB3C-7AA6-D3B6-4909-1F19B6B4DE8C}"/>
              </a:ext>
            </a:extLst>
          </p:cNvPr>
          <p:cNvSpPr>
            <a:spLocks noGrp="1"/>
          </p:cNvSpPr>
          <p:nvPr>
            <p:ph idx="1"/>
          </p:nvPr>
        </p:nvSpPr>
        <p:spPr>
          <a:xfrm>
            <a:off x="1540042" y="1655545"/>
            <a:ext cx="9964570" cy="4255677"/>
          </a:xfrm>
        </p:spPr>
        <p:txBody>
          <a:bodyPr>
            <a:normAutofit lnSpcReduction="10000"/>
          </a:bodyPr>
          <a:lstStyle/>
          <a:p>
            <a:r>
              <a:rPr kumimoji="1" lang="ja-JP" altLang="en-US" sz="2400" dirty="0"/>
              <a:t>執行官は、執行を行った場合、目的外の動産を「債務者」（</a:t>
            </a:r>
            <a:r>
              <a:rPr kumimoji="1" lang="en-US" altLang="ja-JP" sz="2400" dirty="0"/>
              <a:t>=</a:t>
            </a:r>
            <a:r>
              <a:rPr kumimoji="1" lang="ja-JP" altLang="en-US" sz="2400" dirty="0"/>
              <a:t>白鳳寺）またはその代理人等に返すべきことになるが、それ以外の者に渡すべきことにはならない。</a:t>
            </a:r>
            <a:endParaRPr kumimoji="1" lang="en-US" altLang="ja-JP" sz="2400" dirty="0"/>
          </a:p>
          <a:p>
            <a:r>
              <a:rPr kumimoji="1" lang="ja-JP" altLang="en-US" sz="2400" dirty="0"/>
              <a:t>白鳳寺発行の委任状や身分証明書がない限りは、返却してもらえない。</a:t>
            </a:r>
            <a:endParaRPr kumimoji="1" lang="en-US" altLang="ja-JP" sz="2400" dirty="0"/>
          </a:p>
          <a:p>
            <a:r>
              <a:rPr lang="ja-JP" altLang="en-US" sz="2400" dirty="0"/>
              <a:t>当日多数の方が来ると混乱のおそれ</a:t>
            </a:r>
            <a:endParaRPr kumimoji="1" lang="en-US" altLang="ja-JP" sz="2400" dirty="0"/>
          </a:p>
          <a:p>
            <a:r>
              <a:rPr lang="ja-JP" altLang="en-US" sz="2400" dirty="0"/>
              <a:t>執行官は、職務の執行に際して抵抗を受けるときは、その抵抗を排除するために、威力を用い、または警察上の援助を求めることができる（民事執行法６条）</a:t>
            </a:r>
            <a:endParaRPr lang="en-US" altLang="ja-JP" sz="2400" dirty="0"/>
          </a:p>
          <a:p>
            <a:pPr marL="0" indent="0">
              <a:buNone/>
            </a:pPr>
            <a:r>
              <a:rPr lang="ja-JP" altLang="en-US" sz="2400" dirty="0"/>
              <a:t>→　代表からの授権なき限り、返還してもらうことは不可。この日に白鳳寺に出向いて執行官に返還を求めることは、お薦めしない</a:t>
            </a:r>
            <a:endParaRPr lang="en-US" altLang="ja-JP" sz="2400" dirty="0"/>
          </a:p>
          <a:p>
            <a:pPr marL="0" indent="0">
              <a:buNone/>
            </a:pPr>
            <a:endParaRPr kumimoji="1" lang="ja-JP" altLang="en-US" sz="2400" dirty="0"/>
          </a:p>
        </p:txBody>
      </p:sp>
    </p:spTree>
    <p:extLst>
      <p:ext uri="{BB962C8B-B14F-4D97-AF65-F5344CB8AC3E}">
        <p14:creationId xmlns:p14="http://schemas.microsoft.com/office/powerpoint/2010/main" val="3944580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33D4DE-B299-844E-9BCB-AD18FBF0CD90}"/>
              </a:ext>
            </a:extLst>
          </p:cNvPr>
          <p:cNvSpPr>
            <a:spLocks noGrp="1"/>
          </p:cNvSpPr>
          <p:nvPr>
            <p:ph type="title"/>
          </p:nvPr>
        </p:nvSpPr>
        <p:spPr>
          <a:xfrm>
            <a:off x="1490133" y="624110"/>
            <a:ext cx="10014479" cy="1280890"/>
          </a:xfrm>
        </p:spPr>
        <p:txBody>
          <a:bodyPr/>
          <a:lstStyle/>
          <a:p>
            <a:r>
              <a:rPr kumimoji="1" lang="ja-JP" altLang="en-US" dirty="0"/>
              <a:t>パターン２　執行不能</a:t>
            </a:r>
          </a:p>
        </p:txBody>
      </p:sp>
      <p:sp>
        <p:nvSpPr>
          <p:cNvPr id="3" name="コンテンツ プレースホルダー 2">
            <a:extLst>
              <a:ext uri="{FF2B5EF4-FFF2-40B4-BE49-F238E27FC236}">
                <a16:creationId xmlns:a16="http://schemas.microsoft.com/office/drawing/2014/main" id="{1DBC0DB5-79A9-CEE6-0FF8-6F899B80632C}"/>
              </a:ext>
            </a:extLst>
          </p:cNvPr>
          <p:cNvSpPr>
            <a:spLocks noGrp="1"/>
          </p:cNvSpPr>
          <p:nvPr>
            <p:ph idx="1"/>
          </p:nvPr>
        </p:nvSpPr>
        <p:spPr>
          <a:xfrm>
            <a:off x="1490133" y="1735667"/>
            <a:ext cx="10014479" cy="4334933"/>
          </a:xfrm>
        </p:spPr>
        <p:txBody>
          <a:bodyPr>
            <a:normAutofit fontScale="85000" lnSpcReduction="10000"/>
          </a:bodyPr>
          <a:lstStyle/>
          <a:p>
            <a:pPr marL="0" indent="0">
              <a:buNone/>
            </a:pPr>
            <a:r>
              <a:rPr kumimoji="1" lang="ja-JP" altLang="en-US" sz="2800" dirty="0"/>
              <a:t>・当日、現場に臨場した執行官が、法律上、あるいは事実上、出された引渡命令に基づいては、任務が果たせないと判断した場合は、「執行不能」となり、執行官は任務を果たせず執行を終了することになる。</a:t>
            </a:r>
            <a:endParaRPr kumimoji="1" lang="en-US" altLang="ja-JP" sz="2800" dirty="0"/>
          </a:p>
          <a:p>
            <a:pPr marL="0" indent="0">
              <a:buNone/>
            </a:pPr>
            <a:r>
              <a:rPr lang="en-US" altLang="ja-JP" sz="2800" dirty="0"/>
              <a:t>EX</a:t>
            </a:r>
            <a:r>
              <a:rPr lang="ja-JP" altLang="en-US" sz="2800" dirty="0"/>
              <a:t>１　　執行官の法的解釈によれば、「引渡命令」では遺骨を目的外動産として扱えない場合</a:t>
            </a:r>
            <a:endParaRPr lang="en-US" altLang="ja-JP" sz="2800" dirty="0"/>
          </a:p>
          <a:p>
            <a:pPr marL="0" indent="0">
              <a:buNone/>
            </a:pPr>
            <a:r>
              <a:rPr lang="en-US" altLang="ja-JP" sz="2800" dirty="0"/>
              <a:t>EX2</a:t>
            </a:r>
            <a:r>
              <a:rPr lang="ja-JP" altLang="en-US" sz="2800" dirty="0"/>
              <a:t>　　</a:t>
            </a:r>
            <a:r>
              <a:rPr kumimoji="1" lang="ja-JP" altLang="en-US" sz="2800" dirty="0"/>
              <a:t>執行官が、保管を相当期間継続しても合理的に遺骨について適法な処理ができる見込がないと判断した場合　</a:t>
            </a:r>
            <a:endParaRPr kumimoji="1" lang="en-US" altLang="ja-JP" sz="2800" dirty="0"/>
          </a:p>
          <a:p>
            <a:pPr marL="0" indent="0">
              <a:buNone/>
            </a:pPr>
            <a:r>
              <a:rPr lang="ja-JP" altLang="en-US" sz="2800" dirty="0"/>
              <a:t>→　この場合、建物の遺骨がある部分の占有は、白鳳寺に残り、遺骨についても白鳳寺が占有を続ける。</a:t>
            </a:r>
            <a:endParaRPr lang="en-US" altLang="ja-JP" sz="2800" dirty="0"/>
          </a:p>
          <a:p>
            <a:pPr marL="0" indent="0">
              <a:buNone/>
            </a:pPr>
            <a:r>
              <a:rPr kumimoji="1" lang="ja-JP" altLang="en-US" sz="2800" dirty="0"/>
              <a:t>→　遺骨の返還は白鳳寺と交渉、代表者が出てこなければ訴訟。急ぐ場合は遺骨返還の仮処分（保全処分）を行うことが考えられる。</a:t>
            </a:r>
            <a:endParaRPr kumimoji="1" lang="en-US" altLang="ja-JP" sz="2800" dirty="0"/>
          </a:p>
          <a:p>
            <a:pPr marL="0" indent="0">
              <a:buNone/>
            </a:pPr>
            <a:endParaRPr kumimoji="1" lang="ja-JP" altLang="en-US" sz="2400" dirty="0"/>
          </a:p>
        </p:txBody>
      </p:sp>
    </p:spTree>
    <p:extLst>
      <p:ext uri="{BB962C8B-B14F-4D97-AF65-F5344CB8AC3E}">
        <p14:creationId xmlns:p14="http://schemas.microsoft.com/office/powerpoint/2010/main" val="4155200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89458F-E5C2-8A7A-9A16-F389265616F6}"/>
              </a:ext>
            </a:extLst>
          </p:cNvPr>
          <p:cNvSpPr>
            <a:spLocks noGrp="1"/>
          </p:cNvSpPr>
          <p:nvPr>
            <p:ph type="title"/>
          </p:nvPr>
        </p:nvSpPr>
        <p:spPr>
          <a:xfrm>
            <a:off x="1710267" y="624110"/>
            <a:ext cx="9794345" cy="1280890"/>
          </a:xfrm>
        </p:spPr>
        <p:txBody>
          <a:bodyPr/>
          <a:lstStyle/>
          <a:p>
            <a:r>
              <a:rPr kumimoji="1" lang="ja-JP" altLang="en-US" dirty="0"/>
              <a:t>パターン３　その他の展開</a:t>
            </a:r>
          </a:p>
        </p:txBody>
      </p:sp>
      <p:sp>
        <p:nvSpPr>
          <p:cNvPr id="3" name="コンテンツ プレースホルダー 2">
            <a:extLst>
              <a:ext uri="{FF2B5EF4-FFF2-40B4-BE49-F238E27FC236}">
                <a16:creationId xmlns:a16="http://schemas.microsoft.com/office/drawing/2014/main" id="{3278680B-3F97-CBB0-D438-FEB353394202}"/>
              </a:ext>
            </a:extLst>
          </p:cNvPr>
          <p:cNvSpPr>
            <a:spLocks noGrp="1"/>
          </p:cNvSpPr>
          <p:nvPr>
            <p:ph idx="1"/>
          </p:nvPr>
        </p:nvSpPr>
        <p:spPr>
          <a:xfrm>
            <a:off x="1710267" y="1659467"/>
            <a:ext cx="9794345" cy="4251755"/>
          </a:xfrm>
        </p:spPr>
        <p:txBody>
          <a:bodyPr>
            <a:normAutofit fontScale="92500" lnSpcReduction="20000"/>
          </a:bodyPr>
          <a:lstStyle/>
          <a:p>
            <a:r>
              <a:rPr lang="ja-JP" altLang="en-US" sz="2800" dirty="0"/>
              <a:t>その他にも、いろいろなパターンがありうる。</a:t>
            </a:r>
            <a:endParaRPr kumimoji="1" lang="en-US" altLang="ja-JP" sz="2800" dirty="0"/>
          </a:p>
          <a:p>
            <a:r>
              <a:rPr kumimoji="1" lang="ja-JP" altLang="en-US" sz="2800" dirty="0"/>
              <a:t>白鳳寺代表が、遺骨の返還を第三者に委託して、断行時にその者が受け取るよう手配すれば、その者が遺骨の占有者になることはありうる。</a:t>
            </a:r>
            <a:endParaRPr kumimoji="1" lang="en-US" altLang="ja-JP" sz="2800" dirty="0"/>
          </a:p>
          <a:p>
            <a:r>
              <a:rPr kumimoji="1" lang="ja-JP" altLang="en-US" sz="2800" dirty="0"/>
              <a:t>誰かが、事実上遺骨の占有を開始した場合は、その者が相手。</a:t>
            </a:r>
            <a:endParaRPr kumimoji="1" lang="en-US" altLang="ja-JP" sz="2800" dirty="0"/>
          </a:p>
          <a:p>
            <a:pPr marL="0" indent="0">
              <a:buNone/>
            </a:pPr>
            <a:r>
              <a:rPr lang="ja-JP" altLang="en-US" sz="2800" dirty="0"/>
              <a:t>　</a:t>
            </a:r>
            <a:endParaRPr lang="en-US" altLang="ja-JP" sz="2800" dirty="0"/>
          </a:p>
          <a:p>
            <a:pPr marL="0" indent="0">
              <a:buNone/>
            </a:pPr>
            <a:r>
              <a:rPr kumimoji="1" lang="en-US" altLang="ja-JP" sz="2000" dirty="0"/>
              <a:t>※</a:t>
            </a:r>
            <a:r>
              <a:rPr kumimoji="1" lang="ja-JP" altLang="en-US" sz="2000" dirty="0"/>
              <a:t>　ただし、委託を受けてしまうと、遺骨を廃棄できず、責任を持って預かる必要</a:t>
            </a:r>
            <a:r>
              <a:rPr lang="ja-JP" altLang="en-US" sz="2000" dirty="0"/>
              <a:t>。</a:t>
            </a:r>
            <a:endParaRPr lang="en-US" altLang="ja-JP" sz="2000" dirty="0"/>
          </a:p>
          <a:p>
            <a:pPr marL="0" indent="0">
              <a:buNone/>
            </a:pPr>
            <a:r>
              <a:rPr kumimoji="1" lang="ja-JP" altLang="en-US" sz="2000" dirty="0"/>
              <a:t>　　簡単に誰かが手を出す状況ではないと思われる。</a:t>
            </a:r>
            <a:endParaRPr kumimoji="1" lang="en-US" altLang="ja-JP" sz="2000" dirty="0"/>
          </a:p>
          <a:p>
            <a:pPr marL="0" indent="0">
              <a:buNone/>
            </a:pPr>
            <a:endParaRPr lang="en-US" altLang="ja-JP" sz="2000" dirty="0"/>
          </a:p>
          <a:p>
            <a:pPr marL="0" indent="0">
              <a:buNone/>
            </a:pPr>
            <a:r>
              <a:rPr kumimoji="1" lang="ja-JP" altLang="en-US" sz="2800" dirty="0"/>
              <a:t>→　この場合は、</a:t>
            </a:r>
            <a:r>
              <a:rPr lang="ja-JP" altLang="en-US" sz="2800" dirty="0"/>
              <a:t>新たに占有を始めた者</a:t>
            </a:r>
            <a:r>
              <a:rPr kumimoji="1" lang="ja-JP" altLang="en-US" sz="2800" dirty="0"/>
              <a:t>を相手に返還の交渉を行うことになる。</a:t>
            </a:r>
          </a:p>
        </p:txBody>
      </p:sp>
    </p:spTree>
    <p:extLst>
      <p:ext uri="{BB962C8B-B14F-4D97-AF65-F5344CB8AC3E}">
        <p14:creationId xmlns:p14="http://schemas.microsoft.com/office/powerpoint/2010/main" val="2559561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8B5150-DDDB-29B4-6863-8D7BF7AFD915}"/>
              </a:ext>
            </a:extLst>
          </p:cNvPr>
          <p:cNvSpPr>
            <a:spLocks noGrp="1"/>
          </p:cNvSpPr>
          <p:nvPr>
            <p:ph type="title"/>
          </p:nvPr>
        </p:nvSpPr>
        <p:spPr/>
        <p:txBody>
          <a:bodyPr/>
          <a:lstStyle/>
          <a:p>
            <a:r>
              <a:rPr kumimoji="1" lang="ja-JP" altLang="en-US" dirty="0"/>
              <a:t>２　遺骨の引き取り（まとめ）</a:t>
            </a:r>
          </a:p>
        </p:txBody>
      </p:sp>
      <p:sp>
        <p:nvSpPr>
          <p:cNvPr id="3" name="コンテンツ プレースホルダー 2">
            <a:extLst>
              <a:ext uri="{FF2B5EF4-FFF2-40B4-BE49-F238E27FC236}">
                <a16:creationId xmlns:a16="http://schemas.microsoft.com/office/drawing/2014/main" id="{E63AC5B9-A727-7A77-5F1E-23BBC767393E}"/>
              </a:ext>
            </a:extLst>
          </p:cNvPr>
          <p:cNvSpPr>
            <a:spLocks noGrp="1"/>
          </p:cNvSpPr>
          <p:nvPr>
            <p:ph idx="1"/>
          </p:nvPr>
        </p:nvSpPr>
        <p:spPr>
          <a:xfrm>
            <a:off x="2048933" y="1718733"/>
            <a:ext cx="9455679" cy="4515157"/>
          </a:xfrm>
        </p:spPr>
        <p:txBody>
          <a:bodyPr>
            <a:noAutofit/>
          </a:bodyPr>
          <a:lstStyle/>
          <a:p>
            <a:r>
              <a:rPr lang="ja-JP" altLang="en-US" sz="2800" dirty="0"/>
              <a:t>処分されることを望まない限りは、引き取る機会をとらえ、引き取ることをお薦めします。</a:t>
            </a:r>
            <a:endParaRPr lang="en-US" altLang="ja-JP" sz="2800" dirty="0"/>
          </a:p>
          <a:p>
            <a:r>
              <a:rPr lang="ja-JP" altLang="en-US" sz="2800" dirty="0"/>
              <a:t>強制執行前（断行前）は、代表者が出てこないままでは、返還手続は困難。</a:t>
            </a:r>
            <a:endParaRPr lang="en-US" altLang="ja-JP" sz="2800" dirty="0"/>
          </a:p>
          <a:p>
            <a:r>
              <a:rPr lang="ja-JP" altLang="en-US" sz="2800" dirty="0"/>
              <a:t>強制執行後は、いろいろなパターンが考えうるが、遺骨を勝手に処分するのは違法。返還の機会はある。</a:t>
            </a:r>
            <a:endParaRPr lang="en-US" altLang="ja-JP" sz="2800" dirty="0"/>
          </a:p>
          <a:p>
            <a:r>
              <a:rPr kumimoji="1" lang="ja-JP" altLang="en-US" sz="2800" dirty="0"/>
              <a:t>落ち着いて、</a:t>
            </a:r>
            <a:r>
              <a:rPr kumimoji="1" lang="en-US" altLang="ja-JP" sz="2800" dirty="0"/>
              <a:t>11/21</a:t>
            </a:r>
            <a:r>
              <a:rPr kumimoji="1" lang="ja-JP" altLang="en-US" sz="2800" dirty="0"/>
              <a:t>後に交渉相手・手続の相手が誰になるか確定を待って、その者と交渉、あるいは法的措置をすべき。</a:t>
            </a:r>
            <a:endParaRPr kumimoji="1" lang="en-US" altLang="ja-JP" sz="2800" dirty="0"/>
          </a:p>
          <a:p>
            <a:pPr marL="0" indent="0">
              <a:buNone/>
            </a:pPr>
            <a:endParaRPr kumimoji="1" lang="ja-JP" altLang="en-US" sz="2800" dirty="0"/>
          </a:p>
        </p:txBody>
      </p:sp>
    </p:spTree>
    <p:extLst>
      <p:ext uri="{BB962C8B-B14F-4D97-AF65-F5344CB8AC3E}">
        <p14:creationId xmlns:p14="http://schemas.microsoft.com/office/powerpoint/2010/main" val="4079362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5C2138-665F-3913-4169-3165A4D5EAEC}"/>
              </a:ext>
            </a:extLst>
          </p:cNvPr>
          <p:cNvSpPr>
            <a:spLocks noGrp="1"/>
          </p:cNvSpPr>
          <p:nvPr>
            <p:ph type="title"/>
          </p:nvPr>
        </p:nvSpPr>
        <p:spPr/>
        <p:txBody>
          <a:bodyPr/>
          <a:lstStyle/>
          <a:p>
            <a:r>
              <a:rPr kumimoji="1" lang="en-US" altLang="ja-JP" dirty="0"/>
              <a:t>11/21 </a:t>
            </a:r>
            <a:r>
              <a:rPr kumimoji="1" lang="ja-JP" altLang="en-US" dirty="0"/>
              <a:t>後に確認すること</a:t>
            </a:r>
          </a:p>
        </p:txBody>
      </p:sp>
      <p:sp>
        <p:nvSpPr>
          <p:cNvPr id="3" name="コンテンツ プレースホルダー 2">
            <a:extLst>
              <a:ext uri="{FF2B5EF4-FFF2-40B4-BE49-F238E27FC236}">
                <a16:creationId xmlns:a16="http://schemas.microsoft.com/office/drawing/2014/main" id="{21F9B05F-7D8B-98B0-D20C-5DEC659C2EE6}"/>
              </a:ext>
            </a:extLst>
          </p:cNvPr>
          <p:cNvSpPr>
            <a:spLocks noGrp="1"/>
          </p:cNvSpPr>
          <p:nvPr>
            <p:ph idx="1"/>
          </p:nvPr>
        </p:nvSpPr>
        <p:spPr/>
        <p:txBody>
          <a:bodyPr>
            <a:normAutofit/>
          </a:bodyPr>
          <a:lstStyle/>
          <a:p>
            <a:r>
              <a:rPr kumimoji="1" lang="ja-JP" altLang="en-US" sz="2800" dirty="0"/>
              <a:t>　執行を行った場合、その結果はどうなったか。</a:t>
            </a:r>
            <a:endParaRPr kumimoji="1" lang="en-US" altLang="ja-JP" sz="2800" dirty="0"/>
          </a:p>
          <a:p>
            <a:r>
              <a:rPr kumimoji="1" lang="ja-JP" altLang="en-US" sz="2800" dirty="0"/>
              <a:t>　その結果、誰が遺骨を占有しているか。</a:t>
            </a:r>
            <a:endParaRPr kumimoji="1" lang="en-US" altLang="ja-JP" sz="2800" dirty="0"/>
          </a:p>
          <a:p>
            <a:endParaRPr kumimoji="1" lang="en-US" altLang="ja-JP" sz="2800" dirty="0"/>
          </a:p>
          <a:p>
            <a:pPr marL="0" indent="0">
              <a:buNone/>
            </a:pPr>
            <a:r>
              <a:rPr lang="ja-JP" altLang="en-US" sz="2800" dirty="0"/>
              <a:t>　現地に行ってもわからないかもしれない。</a:t>
            </a:r>
            <a:endParaRPr kumimoji="1" lang="en-US" altLang="ja-JP" sz="2800" dirty="0"/>
          </a:p>
          <a:p>
            <a:pPr marL="0" indent="0">
              <a:buNone/>
            </a:pPr>
            <a:r>
              <a:rPr kumimoji="1" lang="ja-JP" altLang="en-US" sz="2800" dirty="0"/>
              <a:t>　報道、当委員会</a:t>
            </a:r>
            <a:r>
              <a:rPr kumimoji="1" lang="en-US" altLang="ja-JP" sz="2800" dirty="0"/>
              <a:t>HP</a:t>
            </a:r>
            <a:r>
              <a:rPr kumimoji="1" lang="ja-JP" altLang="en-US" sz="2800" dirty="0"/>
              <a:t>掲示などで正確な情報を得てください。</a:t>
            </a:r>
          </a:p>
        </p:txBody>
      </p:sp>
    </p:spTree>
    <p:extLst>
      <p:ext uri="{BB962C8B-B14F-4D97-AF65-F5344CB8AC3E}">
        <p14:creationId xmlns:p14="http://schemas.microsoft.com/office/powerpoint/2010/main" val="3340934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F85994-FE60-D626-CA37-00B8B07D0AAB}"/>
              </a:ext>
            </a:extLst>
          </p:cNvPr>
          <p:cNvSpPr>
            <a:spLocks noGrp="1"/>
          </p:cNvSpPr>
          <p:nvPr>
            <p:ph type="title"/>
          </p:nvPr>
        </p:nvSpPr>
        <p:spPr>
          <a:xfrm>
            <a:off x="2040467" y="624110"/>
            <a:ext cx="9464145" cy="764423"/>
          </a:xfrm>
        </p:spPr>
        <p:txBody>
          <a:bodyPr/>
          <a:lstStyle/>
          <a:p>
            <a:r>
              <a:rPr kumimoji="1" lang="ja-JP" altLang="en-US" dirty="0"/>
              <a:t>３　白鳳寺、代表役員個人の法的責任</a:t>
            </a:r>
          </a:p>
        </p:txBody>
      </p:sp>
      <p:sp>
        <p:nvSpPr>
          <p:cNvPr id="3" name="コンテンツ プレースホルダー 2">
            <a:extLst>
              <a:ext uri="{FF2B5EF4-FFF2-40B4-BE49-F238E27FC236}">
                <a16:creationId xmlns:a16="http://schemas.microsoft.com/office/drawing/2014/main" id="{041733EF-1D90-8A12-D4EE-6BE7A011C1E0}"/>
              </a:ext>
            </a:extLst>
          </p:cNvPr>
          <p:cNvSpPr>
            <a:spLocks noGrp="1"/>
          </p:cNvSpPr>
          <p:nvPr>
            <p:ph idx="1"/>
          </p:nvPr>
        </p:nvSpPr>
        <p:spPr>
          <a:xfrm>
            <a:off x="2040467" y="1591733"/>
            <a:ext cx="9464145" cy="4642157"/>
          </a:xfrm>
        </p:spPr>
        <p:txBody>
          <a:bodyPr>
            <a:normAutofit/>
          </a:bodyPr>
          <a:lstStyle/>
          <a:p>
            <a:r>
              <a:rPr kumimoji="1" lang="ja-JP" altLang="en-US" sz="2000" dirty="0"/>
              <a:t>民事責任と刑事責任の違い</a:t>
            </a:r>
            <a:endParaRPr kumimoji="1" lang="en-US" altLang="ja-JP" sz="2000" dirty="0"/>
          </a:p>
          <a:p>
            <a:r>
              <a:rPr lang="ja-JP" altLang="en-US" sz="2000" dirty="0"/>
              <a:t>民事責任：無駄になった費用、他の納骨堂に新たに費用が掛かるものを賠償してもらえるか。</a:t>
            </a:r>
            <a:endParaRPr lang="en-US" altLang="ja-JP" sz="2000" dirty="0"/>
          </a:p>
          <a:p>
            <a:pPr marL="0" indent="0">
              <a:buNone/>
            </a:pPr>
            <a:r>
              <a:rPr lang="ja-JP" altLang="en-US" sz="2000" dirty="0"/>
              <a:t>・権利を実現できるかどうかには、２段階ステップがある。</a:t>
            </a:r>
            <a:endParaRPr lang="en-US" altLang="ja-JP" sz="2000" dirty="0"/>
          </a:p>
          <a:p>
            <a:pPr marL="0" indent="0">
              <a:buNone/>
            </a:pPr>
            <a:r>
              <a:rPr lang="ja-JP" altLang="en-US" sz="2000" dirty="0"/>
              <a:t>①　訴訟になった場合に、権利が認められるか</a:t>
            </a:r>
            <a:endParaRPr lang="en-US" altLang="ja-JP" sz="2000" dirty="0"/>
          </a:p>
          <a:p>
            <a:pPr marL="0" indent="0">
              <a:buNone/>
            </a:pPr>
            <a:r>
              <a:rPr lang="ja-JP" altLang="en-US" sz="2000" dirty="0"/>
              <a:t>額は契約者ごとに違うが、いずれにせよ、約束を果たしていない債務不履行がある以上、訴訟を起こせば一定額は認められる。</a:t>
            </a:r>
            <a:endParaRPr lang="en-US" altLang="ja-JP" sz="2000" dirty="0"/>
          </a:p>
          <a:p>
            <a:pPr marL="0" indent="0">
              <a:buNone/>
            </a:pPr>
            <a:r>
              <a:rPr lang="ja-JP" altLang="en-US" sz="2000" dirty="0"/>
              <a:t>②　資力はあるか～　任意に支払わない場合は強制執行をするしかない</a:t>
            </a:r>
            <a:endParaRPr lang="en-US" altLang="ja-JP" sz="2000" dirty="0"/>
          </a:p>
          <a:p>
            <a:pPr marL="0" indent="0">
              <a:buNone/>
            </a:pPr>
            <a:r>
              <a:rPr lang="ja-JP" altLang="en-US" sz="2000" dirty="0"/>
              <a:t>強制執行は、請求する側が財産を特定して申立てる必要</a:t>
            </a:r>
            <a:endParaRPr lang="en-US" altLang="ja-JP" sz="2000" dirty="0"/>
          </a:p>
          <a:p>
            <a:pPr marL="0" indent="0">
              <a:buNone/>
            </a:pPr>
            <a:r>
              <a:rPr lang="ja-JP" altLang="en-US" sz="2000" dirty="0"/>
              <a:t>・刑事責任　</a:t>
            </a:r>
            <a:endParaRPr lang="en-US" altLang="ja-JP" sz="2000" dirty="0"/>
          </a:p>
          <a:p>
            <a:pPr marL="0" indent="0">
              <a:buNone/>
            </a:pPr>
            <a:r>
              <a:rPr lang="ja-JP" altLang="en-US" sz="2000" dirty="0"/>
              <a:t>個人の行為が犯罪に当たるかどうかの問題</a:t>
            </a:r>
            <a:endParaRPr lang="en-US" altLang="ja-JP" sz="2000" dirty="0"/>
          </a:p>
          <a:p>
            <a:pPr marL="0" indent="0">
              <a:buNone/>
            </a:pPr>
            <a:endParaRPr lang="en-US" altLang="ja-JP" sz="2000" dirty="0"/>
          </a:p>
          <a:p>
            <a:pPr marL="0" indent="0">
              <a:buNone/>
            </a:pPr>
            <a:endParaRPr lang="en-US" altLang="ja-JP" dirty="0"/>
          </a:p>
          <a:p>
            <a:endParaRPr kumimoji="1" lang="ja-JP" altLang="en-US" dirty="0"/>
          </a:p>
        </p:txBody>
      </p:sp>
    </p:spTree>
    <p:extLst>
      <p:ext uri="{BB962C8B-B14F-4D97-AF65-F5344CB8AC3E}">
        <p14:creationId xmlns:p14="http://schemas.microsoft.com/office/powerpoint/2010/main" val="4070421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05E845-1796-6B1A-C100-B30529379C9E}"/>
              </a:ext>
            </a:extLst>
          </p:cNvPr>
          <p:cNvSpPr>
            <a:spLocks noGrp="1"/>
          </p:cNvSpPr>
          <p:nvPr>
            <p:ph type="title"/>
          </p:nvPr>
        </p:nvSpPr>
        <p:spPr/>
        <p:txBody>
          <a:bodyPr/>
          <a:lstStyle/>
          <a:p>
            <a:r>
              <a:rPr lang="ja-JP" altLang="en-US" dirty="0"/>
              <a:t>３</a:t>
            </a:r>
            <a:r>
              <a:rPr kumimoji="1" lang="ja-JP" altLang="en-US" dirty="0"/>
              <a:t>－１　宗教法人白鳳寺の民事責任</a:t>
            </a:r>
          </a:p>
        </p:txBody>
      </p:sp>
      <p:sp>
        <p:nvSpPr>
          <p:cNvPr id="3" name="コンテンツ プレースホルダー 2">
            <a:extLst>
              <a:ext uri="{FF2B5EF4-FFF2-40B4-BE49-F238E27FC236}">
                <a16:creationId xmlns:a16="http://schemas.microsoft.com/office/drawing/2014/main" id="{FF326B82-FEB3-5351-7EC2-359A3D42350A}"/>
              </a:ext>
            </a:extLst>
          </p:cNvPr>
          <p:cNvSpPr>
            <a:spLocks noGrp="1"/>
          </p:cNvSpPr>
          <p:nvPr>
            <p:ph idx="1"/>
          </p:nvPr>
        </p:nvSpPr>
        <p:spPr>
          <a:xfrm>
            <a:off x="2589212" y="1752600"/>
            <a:ext cx="8915400" cy="4158622"/>
          </a:xfrm>
        </p:spPr>
        <p:txBody>
          <a:bodyPr>
            <a:normAutofit lnSpcReduction="10000"/>
          </a:bodyPr>
          <a:lstStyle/>
          <a:p>
            <a:pPr marL="0" indent="0">
              <a:buNone/>
            </a:pPr>
            <a:r>
              <a:rPr kumimoji="1" lang="ja-JP" altLang="en-US" sz="2400" dirty="0"/>
              <a:t>①　権利は認められるか</a:t>
            </a:r>
            <a:endParaRPr kumimoji="1" lang="en-US" altLang="ja-JP" sz="2400" dirty="0"/>
          </a:p>
          <a:p>
            <a:pPr marL="0" indent="0">
              <a:buNone/>
            </a:pPr>
            <a:r>
              <a:rPr kumimoji="1" lang="ja-JP" altLang="en-US" sz="2400" dirty="0"/>
              <a:t>白鳳寺は、遺骨を預かる約束、永代供養を行う約束等を行い、その対価の支払いを受けていた</a:t>
            </a:r>
            <a:endParaRPr kumimoji="1" lang="en-US" altLang="ja-JP" sz="2400" dirty="0"/>
          </a:p>
          <a:p>
            <a:pPr marL="0" indent="0">
              <a:buNone/>
            </a:pPr>
            <a:r>
              <a:rPr lang="ja-JP" altLang="en-US" sz="2400" dirty="0"/>
              <a:t>破綻により、約束を果たせなくなった状態</a:t>
            </a:r>
            <a:endParaRPr lang="en-US" altLang="ja-JP" sz="2400" dirty="0"/>
          </a:p>
          <a:p>
            <a:pPr marL="0" indent="0">
              <a:buNone/>
            </a:pPr>
            <a:r>
              <a:rPr lang="ja-JP" altLang="en-US" sz="2400" dirty="0"/>
              <a:t>民法上の債務不履行があり、支払費用（少なくとも一部）相当額、新たな遺骨収蔵のための契約、移転費用などの損害賠償を契約者に負う責任があると言えるのではないか。</a:t>
            </a:r>
            <a:endParaRPr lang="en-US" altLang="ja-JP" sz="2400" dirty="0"/>
          </a:p>
          <a:p>
            <a:pPr marL="0" indent="0">
              <a:buNone/>
            </a:pPr>
            <a:r>
              <a:rPr lang="en-US" altLang="ja-JP" sz="2000" dirty="0"/>
              <a:t>※</a:t>
            </a:r>
            <a:r>
              <a:rPr lang="ja-JP" altLang="en-US" sz="2000" dirty="0"/>
              <a:t>　ただし、契約内容の精査が必要があり、保証を行うものではありません</a:t>
            </a:r>
            <a:endParaRPr lang="en-US" altLang="ja-JP" sz="2000" dirty="0"/>
          </a:p>
          <a:p>
            <a:pPr marL="0" indent="0">
              <a:buNone/>
            </a:pPr>
            <a:r>
              <a:rPr lang="ja-JP" altLang="en-US" sz="2400" dirty="0"/>
              <a:t>②　資力はあるか</a:t>
            </a:r>
            <a:endParaRPr lang="en-US" altLang="ja-JP" sz="2400" dirty="0"/>
          </a:p>
          <a:p>
            <a:pPr marL="0" indent="0">
              <a:buNone/>
            </a:pPr>
            <a:r>
              <a:rPr lang="ja-JP" altLang="en-US" sz="2400" dirty="0"/>
              <a:t>　➡　次葉　</a:t>
            </a:r>
            <a:endParaRPr lang="en-US" altLang="ja-JP" sz="2400" dirty="0"/>
          </a:p>
          <a:p>
            <a:pPr marL="0" indent="0">
              <a:buNone/>
            </a:pPr>
            <a:endParaRPr lang="en-US" altLang="ja-JP" dirty="0"/>
          </a:p>
        </p:txBody>
      </p:sp>
    </p:spTree>
    <p:extLst>
      <p:ext uri="{BB962C8B-B14F-4D97-AF65-F5344CB8AC3E}">
        <p14:creationId xmlns:p14="http://schemas.microsoft.com/office/powerpoint/2010/main" val="85434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972323-433B-0156-9115-B16BAE10BE05}"/>
              </a:ext>
            </a:extLst>
          </p:cNvPr>
          <p:cNvSpPr>
            <a:spLocks noGrp="1"/>
          </p:cNvSpPr>
          <p:nvPr>
            <p:ph type="title"/>
          </p:nvPr>
        </p:nvSpPr>
        <p:spPr/>
        <p:txBody>
          <a:bodyPr/>
          <a:lstStyle/>
          <a:p>
            <a:r>
              <a:rPr kumimoji="1" lang="en-US" altLang="ja-JP" dirty="0"/>
              <a:t>※</a:t>
            </a:r>
            <a:r>
              <a:rPr kumimoji="1" lang="ja-JP" altLang="en-US" dirty="0"/>
              <a:t>　ご注意</a:t>
            </a:r>
          </a:p>
        </p:txBody>
      </p:sp>
      <p:sp>
        <p:nvSpPr>
          <p:cNvPr id="3" name="コンテンツ プレースホルダー 2">
            <a:extLst>
              <a:ext uri="{FF2B5EF4-FFF2-40B4-BE49-F238E27FC236}">
                <a16:creationId xmlns:a16="http://schemas.microsoft.com/office/drawing/2014/main" id="{9DC83D93-674C-0FED-4851-3994A4D1ABF3}"/>
              </a:ext>
            </a:extLst>
          </p:cNvPr>
          <p:cNvSpPr>
            <a:spLocks noGrp="1"/>
          </p:cNvSpPr>
          <p:nvPr>
            <p:ph idx="1"/>
          </p:nvPr>
        </p:nvSpPr>
        <p:spPr>
          <a:xfrm>
            <a:off x="2057400" y="1540933"/>
            <a:ext cx="9447212" cy="4692957"/>
          </a:xfrm>
        </p:spPr>
        <p:txBody>
          <a:bodyPr>
            <a:normAutofit/>
          </a:bodyPr>
          <a:lstStyle/>
          <a:p>
            <a:r>
              <a:rPr lang="ja-JP" altLang="en-US" sz="2400" dirty="0"/>
              <a:t>当</a:t>
            </a:r>
            <a:r>
              <a:rPr kumimoji="1" lang="ja-JP" altLang="en-US" sz="2400" dirty="0"/>
              <a:t>スライドは、２０２２年１１月１２日までの情勢をもとに、同日の説明会向に作成されたものです。その後、</a:t>
            </a:r>
            <a:r>
              <a:rPr lang="ja-JP" altLang="en-US" sz="2400" dirty="0"/>
              <a:t>Ｂ</a:t>
            </a:r>
            <a:r>
              <a:rPr kumimoji="1" lang="ja-JP" altLang="en-US" sz="2400" dirty="0"/>
              <a:t>社による引渡命令の取下等の変動がありますのでご注意ください。</a:t>
            </a:r>
            <a:endParaRPr kumimoji="1" lang="en-US" altLang="ja-JP" sz="2400" dirty="0"/>
          </a:p>
          <a:p>
            <a:r>
              <a:rPr lang="ja-JP" altLang="en-US" sz="2400" dirty="0"/>
              <a:t>当日説明会で上映した内容に一部加筆をして公開しています。</a:t>
            </a:r>
            <a:endParaRPr lang="en-US" altLang="ja-JP" sz="2400" dirty="0"/>
          </a:p>
          <a:p>
            <a:r>
              <a:rPr lang="ja-JP" altLang="en-US" sz="2400" dirty="0"/>
              <a:t>当スライドは、現時点の当委員会の議論に基づいた見解であり、異なる意見や異なる見解を主張される可能性もあります。特に実際に法的手続きを行うか否か、等につきましては、実際に弁護士によく相談をして、行動されることをお薦めします。</a:t>
            </a:r>
            <a:endParaRPr lang="en-US" altLang="ja-JP" sz="2400" dirty="0"/>
          </a:p>
          <a:p>
            <a:r>
              <a:rPr lang="ja-JP" altLang="en-US" sz="2400" dirty="0"/>
              <a:t>無断転載はお断りします。</a:t>
            </a:r>
            <a:endParaRPr lang="en-US" altLang="ja-JP" sz="2400" dirty="0"/>
          </a:p>
          <a:p>
            <a:endParaRPr lang="en-US" altLang="ja-JP" sz="2400" dirty="0"/>
          </a:p>
        </p:txBody>
      </p:sp>
    </p:spTree>
    <p:extLst>
      <p:ext uri="{BB962C8B-B14F-4D97-AF65-F5344CB8AC3E}">
        <p14:creationId xmlns:p14="http://schemas.microsoft.com/office/powerpoint/2010/main" val="1632883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737524-A775-6E86-16E9-6B8AB473AEF8}"/>
              </a:ext>
            </a:extLst>
          </p:cNvPr>
          <p:cNvSpPr>
            <a:spLocks noGrp="1"/>
          </p:cNvSpPr>
          <p:nvPr>
            <p:ph type="title"/>
          </p:nvPr>
        </p:nvSpPr>
        <p:spPr/>
        <p:txBody>
          <a:bodyPr/>
          <a:lstStyle/>
          <a:p>
            <a:r>
              <a:rPr lang="ja-JP" altLang="en-US" dirty="0"/>
              <a:t>☆　問題点</a:t>
            </a:r>
            <a:endParaRPr kumimoji="1" lang="ja-JP" altLang="en-US" dirty="0"/>
          </a:p>
        </p:txBody>
      </p:sp>
      <p:sp>
        <p:nvSpPr>
          <p:cNvPr id="3" name="コンテンツ プレースホルダー 2">
            <a:extLst>
              <a:ext uri="{FF2B5EF4-FFF2-40B4-BE49-F238E27FC236}">
                <a16:creationId xmlns:a16="http://schemas.microsoft.com/office/drawing/2014/main" id="{DEDFF135-6DA7-EFF5-DFDA-6D76361B5992}"/>
              </a:ext>
            </a:extLst>
          </p:cNvPr>
          <p:cNvSpPr>
            <a:spLocks noGrp="1"/>
          </p:cNvSpPr>
          <p:nvPr>
            <p:ph idx="1"/>
          </p:nvPr>
        </p:nvSpPr>
        <p:spPr/>
        <p:txBody>
          <a:bodyPr>
            <a:normAutofit/>
          </a:bodyPr>
          <a:lstStyle/>
          <a:p>
            <a:pPr marL="0" indent="0">
              <a:buNone/>
            </a:pPr>
            <a:r>
              <a:rPr kumimoji="1" lang="ja-JP" altLang="en-US" sz="2400" dirty="0"/>
              <a:t>・そもそも資力はあるか</a:t>
            </a:r>
            <a:endParaRPr kumimoji="1" lang="en-US" altLang="ja-JP" sz="2400" dirty="0"/>
          </a:p>
          <a:p>
            <a:pPr marL="0" indent="0">
              <a:buNone/>
            </a:pPr>
            <a:r>
              <a:rPr kumimoji="1" lang="ja-JP" altLang="en-US" sz="2400" dirty="0"/>
              <a:t>　競売を申し立てた</a:t>
            </a:r>
            <a:r>
              <a:rPr kumimoji="1" lang="en-US" altLang="ja-JP" sz="2400" dirty="0"/>
              <a:t>A</a:t>
            </a:r>
            <a:r>
              <a:rPr kumimoji="1" lang="ja-JP" altLang="en-US" sz="2400" dirty="0"/>
              <a:t>社は、</a:t>
            </a:r>
            <a:r>
              <a:rPr lang="ja-JP" altLang="en-US" sz="2400" dirty="0"/>
              <a:t>多額</a:t>
            </a:r>
            <a:r>
              <a:rPr kumimoji="1" lang="ja-JP" altLang="en-US" sz="2400" dirty="0"/>
              <a:t>の債権を持ち、訴訟によって請求し、不払になったので競売にかけた。競売の結果、一定額が申立会社に払われているが、１億数千万円の債務が残っているとみられる。</a:t>
            </a:r>
            <a:endParaRPr kumimoji="1" lang="en-US" altLang="ja-JP" sz="2400" dirty="0"/>
          </a:p>
          <a:p>
            <a:pPr marL="0" indent="0">
              <a:buNone/>
            </a:pPr>
            <a:r>
              <a:rPr lang="ja-JP" altLang="en-US" sz="2400" dirty="0"/>
              <a:t>・その他の債権者</a:t>
            </a:r>
            <a:endParaRPr kumimoji="1" lang="en-US" altLang="ja-JP" sz="2400" dirty="0"/>
          </a:p>
          <a:p>
            <a:pPr marL="0" indent="0">
              <a:buNone/>
            </a:pPr>
            <a:r>
              <a:rPr lang="ja-JP" altLang="en-US" sz="2400" dirty="0"/>
              <a:t>・資力がある（隠している）として、調査方法は</a:t>
            </a:r>
            <a:endParaRPr lang="en-US" altLang="ja-JP" sz="2400" dirty="0"/>
          </a:p>
          <a:p>
            <a:pPr marL="0" indent="0">
              <a:buNone/>
            </a:pPr>
            <a:r>
              <a:rPr kumimoji="1" lang="ja-JP" altLang="en-US" sz="2400" dirty="0"/>
              <a:t>　プライバシーの問題から、限界がある</a:t>
            </a:r>
            <a:endParaRPr kumimoji="1" lang="en-US" altLang="ja-JP" sz="2400" dirty="0"/>
          </a:p>
          <a:p>
            <a:pPr marL="0" indent="0">
              <a:buNone/>
            </a:pPr>
            <a:endParaRPr kumimoji="1" lang="en-US" altLang="ja-JP" dirty="0"/>
          </a:p>
        </p:txBody>
      </p:sp>
    </p:spTree>
    <p:extLst>
      <p:ext uri="{BB962C8B-B14F-4D97-AF65-F5344CB8AC3E}">
        <p14:creationId xmlns:p14="http://schemas.microsoft.com/office/powerpoint/2010/main" val="1364579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FEE44C-DAB8-16B4-77AB-514EF2A1C07C}"/>
              </a:ext>
            </a:extLst>
          </p:cNvPr>
          <p:cNvSpPr>
            <a:spLocks noGrp="1"/>
          </p:cNvSpPr>
          <p:nvPr>
            <p:ph type="title"/>
          </p:nvPr>
        </p:nvSpPr>
        <p:spPr/>
        <p:txBody>
          <a:bodyPr/>
          <a:lstStyle/>
          <a:p>
            <a:r>
              <a:rPr lang="ja-JP" altLang="en-US" dirty="0"/>
              <a:t>３</a:t>
            </a:r>
            <a:r>
              <a:rPr kumimoji="1" lang="ja-JP" altLang="en-US" dirty="0"/>
              <a:t>－２　代表者個人の民事責任</a:t>
            </a:r>
            <a:r>
              <a:rPr kumimoji="1" lang="en-US" altLang="ja-JP" dirty="0"/>
              <a:t>	</a:t>
            </a:r>
            <a:endParaRPr kumimoji="1" lang="ja-JP" altLang="en-US" dirty="0"/>
          </a:p>
        </p:txBody>
      </p:sp>
      <p:sp>
        <p:nvSpPr>
          <p:cNvPr id="3" name="コンテンツ プレースホルダー 2">
            <a:extLst>
              <a:ext uri="{FF2B5EF4-FFF2-40B4-BE49-F238E27FC236}">
                <a16:creationId xmlns:a16="http://schemas.microsoft.com/office/drawing/2014/main" id="{3BE8A19E-E027-5788-812F-6B94AB2AE450}"/>
              </a:ext>
            </a:extLst>
          </p:cNvPr>
          <p:cNvSpPr>
            <a:spLocks noGrp="1"/>
          </p:cNvSpPr>
          <p:nvPr>
            <p:ph idx="1"/>
          </p:nvPr>
        </p:nvSpPr>
        <p:spPr>
          <a:xfrm>
            <a:off x="2589212" y="1693333"/>
            <a:ext cx="8915400" cy="4217889"/>
          </a:xfrm>
        </p:spPr>
        <p:txBody>
          <a:bodyPr>
            <a:normAutofit/>
          </a:bodyPr>
          <a:lstStyle/>
          <a:p>
            <a:r>
              <a:rPr kumimoji="1" lang="ja-JP" altLang="en-US" sz="2000" dirty="0"/>
              <a:t>法人（白鳳寺）と代表者太田氏は別の人格。ただちに個人に責任があるということにはならない。個人の資産があったとしても、直ちにこの財産にかかっていけない。</a:t>
            </a:r>
            <a:endParaRPr kumimoji="1" lang="en-US" altLang="ja-JP" sz="2000" dirty="0"/>
          </a:p>
          <a:p>
            <a:r>
              <a:rPr lang="ja-JP" altLang="en-US" sz="2000" dirty="0"/>
              <a:t>ただし、別途の構成により、個人にも責任を追及できる場合がある。</a:t>
            </a:r>
            <a:endParaRPr lang="en-US" altLang="ja-JP" sz="2000" dirty="0"/>
          </a:p>
          <a:p>
            <a:pPr marL="0" indent="0">
              <a:buNone/>
            </a:pPr>
            <a:r>
              <a:rPr lang="en-US" altLang="ja-JP" sz="2000" dirty="0"/>
              <a:t>EX)</a:t>
            </a:r>
            <a:r>
              <a:rPr lang="ja-JP" altLang="en-US" sz="2000" dirty="0"/>
              <a:t>　詐欺による不法行為（民法７０９条）</a:t>
            </a:r>
            <a:endParaRPr lang="en-US" altLang="ja-JP" sz="2000" dirty="0"/>
          </a:p>
          <a:p>
            <a:pPr marL="0" indent="0">
              <a:buNone/>
            </a:pPr>
            <a:r>
              <a:rPr kumimoji="1" lang="ja-JP" altLang="en-US" sz="2000" dirty="0"/>
              <a:t>　納骨堂が立ち行かなくなり、遺骨を預かり続けることができないことが明らかなのに、だまして契約をさせた場合は、支払額や新たな場所の費用について損害賠償請求ができると考えられる</a:t>
            </a:r>
            <a:endParaRPr kumimoji="1" lang="en-US" altLang="ja-JP" sz="2000" dirty="0"/>
          </a:p>
          <a:p>
            <a:pPr marL="0" indent="0">
              <a:buNone/>
            </a:pPr>
            <a:r>
              <a:rPr lang="ja-JP" altLang="en-US" sz="2000" dirty="0"/>
              <a:t>→　一定の方（特に、競売申立以降の契約者）については認められる余地はある</a:t>
            </a:r>
            <a:endParaRPr lang="en-US" altLang="ja-JP" sz="2000" dirty="0"/>
          </a:p>
          <a:p>
            <a:pPr marL="0" indent="0">
              <a:buNone/>
            </a:pPr>
            <a:r>
              <a:rPr kumimoji="1" lang="ja-JP" altLang="en-US" sz="2000" dirty="0"/>
              <a:t>→　しかしながら、資力の問題があることは同様</a:t>
            </a:r>
            <a:endParaRPr kumimoji="1" lang="en-US" altLang="ja-JP" sz="2000" dirty="0"/>
          </a:p>
        </p:txBody>
      </p:sp>
    </p:spTree>
    <p:extLst>
      <p:ext uri="{BB962C8B-B14F-4D97-AF65-F5344CB8AC3E}">
        <p14:creationId xmlns:p14="http://schemas.microsoft.com/office/powerpoint/2010/main" val="2272087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8212C-2461-2DDC-040B-2A676E9EE329}"/>
              </a:ext>
            </a:extLst>
          </p:cNvPr>
          <p:cNvSpPr>
            <a:spLocks noGrp="1"/>
          </p:cNvSpPr>
          <p:nvPr>
            <p:ph type="title"/>
          </p:nvPr>
        </p:nvSpPr>
        <p:spPr/>
        <p:txBody>
          <a:bodyPr/>
          <a:lstStyle/>
          <a:p>
            <a:r>
              <a:rPr kumimoji="1" lang="ja-JP" altLang="en-US" dirty="0"/>
              <a:t>３－３　代表者・勧誘者の刑事責任</a:t>
            </a:r>
          </a:p>
        </p:txBody>
      </p:sp>
      <p:sp>
        <p:nvSpPr>
          <p:cNvPr id="3" name="コンテンツ プレースホルダー 2">
            <a:extLst>
              <a:ext uri="{FF2B5EF4-FFF2-40B4-BE49-F238E27FC236}">
                <a16:creationId xmlns:a16="http://schemas.microsoft.com/office/drawing/2014/main" id="{B358701B-028A-CC00-8FB9-8D18F914065B}"/>
              </a:ext>
            </a:extLst>
          </p:cNvPr>
          <p:cNvSpPr>
            <a:spLocks noGrp="1"/>
          </p:cNvSpPr>
          <p:nvPr>
            <p:ph idx="1"/>
          </p:nvPr>
        </p:nvSpPr>
        <p:spPr>
          <a:xfrm>
            <a:off x="2589212" y="1761067"/>
            <a:ext cx="8915400" cy="4150155"/>
          </a:xfrm>
        </p:spPr>
        <p:txBody>
          <a:bodyPr>
            <a:normAutofit lnSpcReduction="10000"/>
          </a:bodyPr>
          <a:lstStyle/>
          <a:p>
            <a:r>
              <a:rPr kumimoji="1" lang="ja-JP" altLang="en-US" sz="2000" dirty="0"/>
              <a:t>「騙された、詐欺ではないか」</a:t>
            </a:r>
            <a:endParaRPr kumimoji="1" lang="en-US" altLang="ja-JP" sz="2000" dirty="0"/>
          </a:p>
          <a:p>
            <a:pPr marL="0" indent="0">
              <a:buNone/>
            </a:pPr>
            <a:r>
              <a:rPr kumimoji="1" lang="ja-JP" altLang="en-US" sz="2000" dirty="0"/>
              <a:t>刑法２４６条１項　</a:t>
            </a:r>
            <a:r>
              <a:rPr lang="ja-JP" altLang="en-US" sz="2000" b="0" i="0" dirty="0">
                <a:solidFill>
                  <a:srgbClr val="202122"/>
                </a:solidFill>
                <a:effectLst/>
                <a:latin typeface="Arial" panose="020B0604020202020204" pitchFamily="34" charset="0"/>
              </a:rPr>
              <a:t>人を欺いて財物を交付させた者は、</a:t>
            </a:r>
            <a:r>
              <a:rPr lang="en-US" altLang="ja-JP" sz="2000" b="0" i="0" dirty="0">
                <a:solidFill>
                  <a:srgbClr val="202122"/>
                </a:solidFill>
                <a:effectLst/>
                <a:latin typeface="Arial" panose="020B0604020202020204" pitchFamily="34" charset="0"/>
              </a:rPr>
              <a:t>10</a:t>
            </a:r>
            <a:r>
              <a:rPr lang="ja-JP" altLang="en-US" sz="2000" b="0" i="0" dirty="0">
                <a:solidFill>
                  <a:srgbClr val="202122"/>
                </a:solidFill>
                <a:effectLst/>
                <a:latin typeface="Arial" panose="020B0604020202020204" pitchFamily="34" charset="0"/>
              </a:rPr>
              <a:t>年以下の懲役に処する。</a:t>
            </a:r>
            <a:endParaRPr lang="en-US" altLang="ja-JP" sz="2000" b="0" i="0" dirty="0">
              <a:solidFill>
                <a:srgbClr val="202122"/>
              </a:solidFill>
              <a:effectLst/>
              <a:latin typeface="Arial" panose="020B0604020202020204" pitchFamily="34" charset="0"/>
            </a:endParaRPr>
          </a:p>
          <a:p>
            <a:pPr marL="0" indent="0">
              <a:buNone/>
            </a:pPr>
            <a:r>
              <a:rPr lang="ja-JP" altLang="en-US" sz="2000" b="0" i="0" dirty="0">
                <a:solidFill>
                  <a:srgbClr val="202122"/>
                </a:solidFill>
                <a:effectLst/>
                <a:latin typeface="Arial" panose="020B0604020202020204" pitchFamily="34" charset="0"/>
              </a:rPr>
              <a:t>「人を欺いて」客観的にだます行為、主観的にも騙していることの故意が必要になる　</a:t>
            </a:r>
            <a:endParaRPr lang="en-US" altLang="ja-JP" sz="2000" b="0" i="0" dirty="0">
              <a:solidFill>
                <a:srgbClr val="202122"/>
              </a:solidFill>
              <a:effectLst/>
              <a:latin typeface="Arial" panose="020B0604020202020204" pitchFamily="34" charset="0"/>
            </a:endParaRPr>
          </a:p>
          <a:p>
            <a:pPr marL="0" indent="0">
              <a:buNone/>
            </a:pPr>
            <a:r>
              <a:rPr lang="ja-JP" altLang="en-US" sz="2000" b="0" i="0" dirty="0">
                <a:solidFill>
                  <a:srgbClr val="202122"/>
                </a:solidFill>
                <a:effectLst/>
                <a:latin typeface="Arial" panose="020B0604020202020204" pitchFamily="34" charset="0"/>
              </a:rPr>
              <a:t>➡　結果的に経営がうまくいかなくて、預かり続けることができ</a:t>
            </a:r>
            <a:r>
              <a:rPr lang="ja-JP" altLang="en-US" sz="2000" dirty="0">
                <a:solidFill>
                  <a:srgbClr val="202122"/>
                </a:solidFill>
                <a:latin typeface="Arial" panose="020B0604020202020204" pitchFamily="34" charset="0"/>
              </a:rPr>
              <a:t>な</a:t>
            </a:r>
            <a:r>
              <a:rPr lang="ja-JP" altLang="en-US" sz="2000" b="0" i="0" dirty="0">
                <a:solidFill>
                  <a:srgbClr val="202122"/>
                </a:solidFill>
                <a:effectLst/>
                <a:latin typeface="Arial" panose="020B0604020202020204" pitchFamily="34" charset="0"/>
              </a:rPr>
              <a:t>くなった場合は詐欺罪にあたらない。もう預かり続けることがわかっていながら、勧誘した場合には「人を欺いた」として詐欺罪が成立する余地はある。</a:t>
            </a:r>
            <a:endParaRPr lang="en-US" altLang="ja-JP" sz="2000" b="0" i="0" dirty="0">
              <a:solidFill>
                <a:srgbClr val="202122"/>
              </a:solidFill>
              <a:effectLst/>
              <a:latin typeface="Arial" panose="020B0604020202020204" pitchFamily="34" charset="0"/>
            </a:endParaRPr>
          </a:p>
          <a:p>
            <a:pPr marL="0" indent="0">
              <a:buNone/>
            </a:pPr>
            <a:r>
              <a:rPr lang="ja-JP" altLang="en-US" sz="2000" dirty="0">
                <a:solidFill>
                  <a:srgbClr val="202122"/>
                </a:solidFill>
                <a:latin typeface="Arial" panose="020B0604020202020204" pitchFamily="34" charset="0"/>
              </a:rPr>
              <a:t>➡　損害を被ったすべてに詐欺罪が成立するわけではなく、一定時期以降の契約について、詐欺罪が成立する余地がある。特に、競売申立以降。</a:t>
            </a:r>
            <a:endParaRPr lang="en-US" altLang="ja-JP" sz="2000" dirty="0">
              <a:solidFill>
                <a:srgbClr val="202122"/>
              </a:solidFill>
              <a:latin typeface="Arial" panose="020B0604020202020204" pitchFamily="34" charset="0"/>
            </a:endParaRPr>
          </a:p>
          <a:p>
            <a:pPr marL="0" indent="0">
              <a:buNone/>
            </a:pPr>
            <a:r>
              <a:rPr lang="ja-JP" altLang="en-US" sz="2000" b="0" i="0" dirty="0">
                <a:solidFill>
                  <a:srgbClr val="202122"/>
                </a:solidFill>
                <a:effectLst/>
                <a:latin typeface="Arial" panose="020B0604020202020204" pitchFamily="34" charset="0"/>
              </a:rPr>
              <a:t>☆　実際の警察・検察の立件について　～　証拠の固いものについて、限定的に行い、他の例を背景事情として立証する</a:t>
            </a:r>
          </a:p>
          <a:p>
            <a:pPr marL="0" indent="0">
              <a:buNone/>
            </a:pPr>
            <a:endParaRPr kumimoji="1" lang="ja-JP" altLang="en-US" dirty="0"/>
          </a:p>
        </p:txBody>
      </p:sp>
    </p:spTree>
    <p:extLst>
      <p:ext uri="{BB962C8B-B14F-4D97-AF65-F5344CB8AC3E}">
        <p14:creationId xmlns:p14="http://schemas.microsoft.com/office/powerpoint/2010/main" val="2317947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67D57E-43DE-44DC-4AA7-255FD34B863B}"/>
              </a:ext>
            </a:extLst>
          </p:cNvPr>
          <p:cNvSpPr>
            <a:spLocks noGrp="1"/>
          </p:cNvSpPr>
          <p:nvPr>
            <p:ph type="title"/>
          </p:nvPr>
        </p:nvSpPr>
        <p:spPr/>
        <p:txBody>
          <a:bodyPr/>
          <a:lstStyle/>
          <a:p>
            <a:r>
              <a:rPr kumimoji="1" lang="ja-JP" altLang="en-US" dirty="0"/>
              <a:t>４　被害者の方が採りうる方策と課題</a:t>
            </a:r>
          </a:p>
        </p:txBody>
      </p:sp>
      <p:sp>
        <p:nvSpPr>
          <p:cNvPr id="3" name="コンテンツ プレースホルダー 2">
            <a:extLst>
              <a:ext uri="{FF2B5EF4-FFF2-40B4-BE49-F238E27FC236}">
                <a16:creationId xmlns:a16="http://schemas.microsoft.com/office/drawing/2014/main" id="{514FCD2F-ABE2-5B61-9EE1-A445A8B72D9E}"/>
              </a:ext>
            </a:extLst>
          </p:cNvPr>
          <p:cNvSpPr>
            <a:spLocks noGrp="1"/>
          </p:cNvSpPr>
          <p:nvPr>
            <p:ph idx="1"/>
          </p:nvPr>
        </p:nvSpPr>
        <p:spPr>
          <a:xfrm>
            <a:off x="2589212" y="1710267"/>
            <a:ext cx="8915400" cy="4200955"/>
          </a:xfrm>
        </p:spPr>
        <p:txBody>
          <a:bodyPr>
            <a:normAutofit fontScale="92500" lnSpcReduction="10000"/>
          </a:bodyPr>
          <a:lstStyle/>
          <a:p>
            <a:pPr marL="0" indent="0">
              <a:buNone/>
            </a:pPr>
            <a:r>
              <a:rPr kumimoji="1" lang="ja-JP" altLang="en-US" dirty="0"/>
              <a:t>（</a:t>
            </a:r>
            <a:r>
              <a:rPr kumimoji="1" lang="ja-JP" altLang="en-US" sz="2000" dirty="0"/>
              <a:t>民事関係）</a:t>
            </a:r>
            <a:endParaRPr kumimoji="1" lang="en-US" altLang="ja-JP" sz="2000" dirty="0"/>
          </a:p>
          <a:p>
            <a:pPr marL="0" indent="0">
              <a:buNone/>
            </a:pPr>
            <a:r>
              <a:rPr kumimoji="1" lang="ja-JP" altLang="en-US" sz="2000" dirty="0"/>
              <a:t>・訴訟　→　既に述べたとおりの問題</a:t>
            </a:r>
            <a:endParaRPr kumimoji="1" lang="en-US" altLang="ja-JP" sz="2000" dirty="0"/>
          </a:p>
          <a:p>
            <a:pPr marL="0" indent="0">
              <a:buNone/>
            </a:pPr>
            <a:r>
              <a:rPr kumimoji="1" lang="ja-JP" altLang="en-US" sz="2000" dirty="0"/>
              <a:t>・破産制度　</a:t>
            </a:r>
            <a:endParaRPr kumimoji="1" lang="en-US" altLang="ja-JP" sz="2000" dirty="0"/>
          </a:p>
          <a:p>
            <a:pPr marL="0" indent="0">
              <a:buNone/>
            </a:pPr>
            <a:r>
              <a:rPr kumimoji="1" lang="ja-JP" altLang="en-US" sz="2000" dirty="0"/>
              <a:t>　裁判所が破産開始決定を出し、破産管財人が選任されると、</a:t>
            </a:r>
            <a:r>
              <a:rPr lang="ja-JP" altLang="en-US" sz="2000" dirty="0"/>
              <a:t>「破産管財人」が破産に至った経緯や財産を調査し、財産があった場合には、財産を集めて債権者の債権の割合に応じて、できる限り財産を配当する制度（財産が一定程度に達しなければ、配当なく廃止で終了する場合も）。役員の個人責任を破産管財人が追及し、個人から回収をして法人の債権者に配当する例もある。</a:t>
            </a:r>
            <a:endParaRPr lang="en-US" altLang="ja-JP" sz="2000" dirty="0"/>
          </a:p>
          <a:p>
            <a:pPr marL="0" indent="0">
              <a:buNone/>
            </a:pPr>
            <a:r>
              <a:rPr kumimoji="1" lang="ja-JP" altLang="en-US" sz="2000" dirty="0"/>
              <a:t>・申立（宗教法人法４８条）</a:t>
            </a:r>
            <a:endParaRPr kumimoji="1" lang="en-US" altLang="ja-JP" sz="2000" dirty="0"/>
          </a:p>
          <a:p>
            <a:pPr marL="0" indent="0">
              <a:buNone/>
            </a:pPr>
            <a:r>
              <a:rPr lang="ja-JP" altLang="en-US" sz="2000" dirty="0"/>
              <a:t>①代表役員等が申し立てる②債権者が申し立てる、③職権。③は現実的には考えれない。①も現在までそのような動きはない</a:t>
            </a:r>
            <a:endParaRPr lang="en-US" altLang="ja-JP" sz="2000" dirty="0"/>
          </a:p>
          <a:p>
            <a:pPr marL="0" indent="0">
              <a:buNone/>
            </a:pPr>
            <a:r>
              <a:rPr lang="ja-JP" altLang="en-US" sz="2000" dirty="0"/>
              <a:t>→　②債権者申立？（契約者も債権者）</a:t>
            </a:r>
            <a:endParaRPr kumimoji="1" lang="en-US" altLang="ja-JP" sz="2000" dirty="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2404573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5E8919-F3C4-9808-B8B8-BD047D4C5308}"/>
              </a:ext>
            </a:extLst>
          </p:cNvPr>
          <p:cNvSpPr>
            <a:spLocks noGrp="1"/>
          </p:cNvSpPr>
          <p:nvPr>
            <p:ph type="title"/>
          </p:nvPr>
        </p:nvSpPr>
        <p:spPr>
          <a:xfrm>
            <a:off x="2065867" y="624110"/>
            <a:ext cx="9438745" cy="1280890"/>
          </a:xfrm>
        </p:spPr>
        <p:txBody>
          <a:bodyPr/>
          <a:lstStyle/>
          <a:p>
            <a:r>
              <a:rPr kumimoji="1" lang="ja-JP" altLang="en-US" dirty="0"/>
              <a:t>☆　債権者破産の申立</a:t>
            </a:r>
          </a:p>
        </p:txBody>
      </p:sp>
      <p:sp>
        <p:nvSpPr>
          <p:cNvPr id="3" name="コンテンツ プレースホルダー 2">
            <a:extLst>
              <a:ext uri="{FF2B5EF4-FFF2-40B4-BE49-F238E27FC236}">
                <a16:creationId xmlns:a16="http://schemas.microsoft.com/office/drawing/2014/main" id="{CC3B514A-DF08-211D-DD62-0478A3A64F7E}"/>
              </a:ext>
            </a:extLst>
          </p:cNvPr>
          <p:cNvSpPr>
            <a:spLocks noGrp="1"/>
          </p:cNvSpPr>
          <p:nvPr>
            <p:ph idx="1"/>
          </p:nvPr>
        </p:nvSpPr>
        <p:spPr>
          <a:xfrm>
            <a:off x="1938867" y="1828800"/>
            <a:ext cx="9565745" cy="4405090"/>
          </a:xfrm>
        </p:spPr>
        <p:txBody>
          <a:bodyPr>
            <a:normAutofit lnSpcReduction="10000"/>
          </a:bodyPr>
          <a:lstStyle/>
          <a:p>
            <a:r>
              <a:rPr kumimoji="1" lang="ja-JP" altLang="en-US" dirty="0"/>
              <a:t>代表役員等が自ら破産申立を行わない場合に、財産の隠匿を許さないため、役員に対する責任追及を行うため、真相の解明を求めるためなどに、債権者から行われることがある。</a:t>
            </a:r>
            <a:endParaRPr kumimoji="1" lang="en-US" altLang="ja-JP" dirty="0"/>
          </a:p>
          <a:p>
            <a:r>
              <a:rPr lang="ja-JP" altLang="en-US" dirty="0"/>
              <a:t>消費者被害事例で、債権者破産を用いた例</a:t>
            </a:r>
            <a:endParaRPr lang="en-US" altLang="ja-JP" dirty="0"/>
          </a:p>
          <a:p>
            <a:pPr marL="0" indent="0">
              <a:buNone/>
            </a:pPr>
            <a:r>
              <a:rPr kumimoji="1" lang="ja-JP" altLang="en-US" dirty="0"/>
              <a:t>（問題点）</a:t>
            </a:r>
            <a:endParaRPr kumimoji="1" lang="en-US" altLang="ja-JP" dirty="0"/>
          </a:p>
          <a:p>
            <a:pPr marL="0" indent="0">
              <a:buNone/>
            </a:pPr>
            <a:r>
              <a:rPr lang="ja-JP" altLang="en-US" dirty="0"/>
              <a:t>予納費用の捻出。</a:t>
            </a:r>
            <a:endParaRPr lang="en-US" altLang="ja-JP" dirty="0"/>
          </a:p>
          <a:p>
            <a:pPr marL="0" indent="0">
              <a:buNone/>
            </a:pPr>
            <a:r>
              <a:rPr kumimoji="1" lang="ja-JP" altLang="en-US" dirty="0"/>
              <a:t>破産管財人を選任して動いてもらうので、事前に申立側で破産管財人の報酬、当面かかる費用等を賄うだけの「予納金」を裁判所に積む必要</a:t>
            </a:r>
            <a:endParaRPr kumimoji="1" lang="en-US" altLang="ja-JP" dirty="0"/>
          </a:p>
          <a:p>
            <a:pPr marL="0" indent="0">
              <a:buNone/>
            </a:pPr>
            <a:r>
              <a:rPr kumimoji="1" lang="ja-JP" altLang="en-US" dirty="0"/>
              <a:t>この額は、債権者の数、債務の額、行われる事務の量等によって異なるが、裁判所が決定する。本件では、どのタイミングによりなされるかによって異なるが、債権者が多数いることからすると、数百万円単位でかかることも予想される。</a:t>
            </a:r>
            <a:endParaRPr kumimoji="1" lang="en-US" altLang="ja-JP" dirty="0"/>
          </a:p>
          <a:p>
            <a:pPr marL="0" indent="0">
              <a:buNone/>
            </a:pPr>
            <a:r>
              <a:rPr kumimoji="1" lang="ja-JP" altLang="en-US" dirty="0"/>
              <a:t>→　納骨堂被害者も債権者であり、考えられる手段としては、最も現実的であるが、費用を用意できるかがネック。また、財産が発見に至らなければ配当に至らずに終了することもある。</a:t>
            </a:r>
          </a:p>
        </p:txBody>
      </p:sp>
    </p:spTree>
    <p:extLst>
      <p:ext uri="{BB962C8B-B14F-4D97-AF65-F5344CB8AC3E}">
        <p14:creationId xmlns:p14="http://schemas.microsoft.com/office/powerpoint/2010/main" val="1198431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398482-3589-DDF0-8298-FF8BD69CFC1C}"/>
              </a:ext>
            </a:extLst>
          </p:cNvPr>
          <p:cNvSpPr>
            <a:spLocks noGrp="1"/>
          </p:cNvSpPr>
          <p:nvPr>
            <p:ph type="title"/>
          </p:nvPr>
        </p:nvSpPr>
        <p:spPr>
          <a:xfrm>
            <a:off x="2040467" y="624110"/>
            <a:ext cx="9464145" cy="1280890"/>
          </a:xfrm>
        </p:spPr>
        <p:txBody>
          <a:bodyPr/>
          <a:lstStyle/>
          <a:p>
            <a:r>
              <a:rPr kumimoji="1" lang="ja-JP" altLang="en-US" dirty="0"/>
              <a:t>４－２　被害者の方が</a:t>
            </a:r>
            <a:r>
              <a:rPr lang="ja-JP" altLang="en-US" dirty="0"/>
              <a:t>採りうる</a:t>
            </a:r>
            <a:r>
              <a:rPr kumimoji="1" lang="ja-JP" altLang="en-US" dirty="0"/>
              <a:t>方策と課題（刑事関係）</a:t>
            </a:r>
          </a:p>
        </p:txBody>
      </p:sp>
      <p:sp>
        <p:nvSpPr>
          <p:cNvPr id="3" name="コンテンツ プレースホルダー 2">
            <a:extLst>
              <a:ext uri="{FF2B5EF4-FFF2-40B4-BE49-F238E27FC236}">
                <a16:creationId xmlns:a16="http://schemas.microsoft.com/office/drawing/2014/main" id="{19C82A20-4B6D-360C-A2A9-BA2A71155BDC}"/>
              </a:ext>
            </a:extLst>
          </p:cNvPr>
          <p:cNvSpPr>
            <a:spLocks noGrp="1"/>
          </p:cNvSpPr>
          <p:nvPr>
            <p:ph idx="1"/>
          </p:nvPr>
        </p:nvSpPr>
        <p:spPr>
          <a:xfrm>
            <a:off x="1964267" y="2133600"/>
            <a:ext cx="9540345" cy="3777622"/>
          </a:xfrm>
        </p:spPr>
        <p:txBody>
          <a:bodyPr>
            <a:normAutofit fontScale="92500" lnSpcReduction="20000"/>
          </a:bodyPr>
          <a:lstStyle/>
          <a:p>
            <a:pPr marL="0" indent="0">
              <a:buNone/>
            </a:pPr>
            <a:r>
              <a:rPr kumimoji="1" lang="ja-JP" altLang="en-US" dirty="0"/>
              <a:t>（</a:t>
            </a:r>
            <a:r>
              <a:rPr kumimoji="1" lang="ja-JP" altLang="en-US" sz="2400" dirty="0"/>
              <a:t>刑事関係）</a:t>
            </a:r>
            <a:endParaRPr kumimoji="1" lang="en-US" altLang="ja-JP" sz="2400" dirty="0"/>
          </a:p>
          <a:p>
            <a:pPr marL="0" indent="0">
              <a:buNone/>
            </a:pPr>
            <a:r>
              <a:rPr lang="ja-JP" altLang="en-US" sz="2400" dirty="0"/>
              <a:t>詐欺罪等、個人の刑事責任を追及したい場合は、警察・検察に被害届を提出する、あるいは、被害者として告訴を行うこと、第三者として告発を行うことが考えうる</a:t>
            </a:r>
            <a:endParaRPr lang="en-US" altLang="ja-JP" sz="2400" dirty="0"/>
          </a:p>
          <a:p>
            <a:pPr marL="0" indent="0">
              <a:buNone/>
            </a:pPr>
            <a:r>
              <a:rPr lang="ja-JP" altLang="en-US" sz="2400" dirty="0"/>
              <a:t>　被害届：犯罪被害を受けた事実の申告</a:t>
            </a:r>
            <a:endParaRPr lang="en-US" altLang="ja-JP" sz="2400" dirty="0"/>
          </a:p>
          <a:p>
            <a:pPr marL="0" indent="0">
              <a:buNone/>
            </a:pPr>
            <a:r>
              <a:rPr kumimoji="1" lang="ja-JP" altLang="en-US" sz="2400" dirty="0"/>
              <a:t>　告訴（刑事訴訟法２３０条）：被害者による被害事実の申告</a:t>
            </a:r>
            <a:r>
              <a:rPr kumimoji="1" lang="en-US" altLang="ja-JP" sz="2400" dirty="0"/>
              <a:t>+</a:t>
            </a:r>
            <a:r>
              <a:rPr kumimoji="1" lang="ja-JP" altLang="en-US" sz="2400" dirty="0"/>
              <a:t>処罰意思の表示</a:t>
            </a:r>
            <a:endParaRPr kumimoji="1" lang="en-US" altLang="ja-JP" sz="2400" dirty="0"/>
          </a:p>
          <a:p>
            <a:pPr marL="0" indent="0">
              <a:buNone/>
            </a:pPr>
            <a:r>
              <a:rPr lang="ja-JP" altLang="en-US" sz="2400" dirty="0"/>
              <a:t>　（告発（刑事訴訟法２３９条）：被害者以外も可能）</a:t>
            </a:r>
            <a:endParaRPr lang="en-US" altLang="ja-JP" sz="2400" dirty="0"/>
          </a:p>
          <a:p>
            <a:pPr marL="0" indent="0">
              <a:buNone/>
            </a:pPr>
            <a:r>
              <a:rPr kumimoji="1" lang="ja-JP" altLang="en-US" sz="2400" dirty="0"/>
              <a:t>文書、証拠を揃え、提出する</a:t>
            </a:r>
            <a:r>
              <a:rPr lang="ja-JP" altLang="en-US" sz="2400" dirty="0"/>
              <a:t>のが実務</a:t>
            </a:r>
            <a:endParaRPr kumimoji="1" lang="en-US" altLang="ja-JP" sz="2400" dirty="0"/>
          </a:p>
          <a:p>
            <a:pPr marL="0" indent="0">
              <a:buNone/>
            </a:pPr>
            <a:r>
              <a:rPr lang="ja-JP" altLang="en-US" sz="2400" dirty="0"/>
              <a:t>☆　行うことの意義は？→警察・検察に事件として立件することを促す</a:t>
            </a:r>
            <a:endParaRPr kumimoji="1" lang="ja-JP" altLang="en-US" sz="2400" dirty="0"/>
          </a:p>
        </p:txBody>
      </p:sp>
    </p:spTree>
    <p:extLst>
      <p:ext uri="{BB962C8B-B14F-4D97-AF65-F5344CB8AC3E}">
        <p14:creationId xmlns:p14="http://schemas.microsoft.com/office/powerpoint/2010/main" val="238627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20CCF5-9C74-1A58-86F9-ECE53E80401E}"/>
              </a:ext>
            </a:extLst>
          </p:cNvPr>
          <p:cNvSpPr>
            <a:spLocks noGrp="1"/>
          </p:cNvSpPr>
          <p:nvPr>
            <p:ph type="title"/>
          </p:nvPr>
        </p:nvSpPr>
        <p:spPr/>
        <p:txBody>
          <a:bodyPr/>
          <a:lstStyle/>
          <a:p>
            <a:r>
              <a:rPr kumimoji="1" lang="ja-JP" altLang="en-US" sz="4000" dirty="0"/>
              <a:t>質疑応答</a:t>
            </a:r>
            <a:br>
              <a:rPr kumimoji="1"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id="{44047BCF-5DD5-6292-A4FD-9F778BA0BD0D}"/>
              </a:ext>
            </a:extLst>
          </p:cNvPr>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437754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DF0712-CAA3-5A70-F2AA-DD465A107CAD}"/>
              </a:ext>
            </a:extLst>
          </p:cNvPr>
          <p:cNvSpPr>
            <a:spLocks noGrp="1"/>
          </p:cNvSpPr>
          <p:nvPr>
            <p:ph type="title"/>
          </p:nvPr>
        </p:nvSpPr>
        <p:spPr/>
        <p:txBody>
          <a:bodyPr/>
          <a:lstStyle/>
          <a:p>
            <a:r>
              <a:rPr kumimoji="1" lang="ja-JP" altLang="en-US" dirty="0"/>
              <a:t>５　調査票の記入について</a:t>
            </a:r>
          </a:p>
        </p:txBody>
      </p:sp>
      <p:sp>
        <p:nvSpPr>
          <p:cNvPr id="3" name="コンテンツ プレースホルダー 2">
            <a:extLst>
              <a:ext uri="{FF2B5EF4-FFF2-40B4-BE49-F238E27FC236}">
                <a16:creationId xmlns:a16="http://schemas.microsoft.com/office/drawing/2014/main" id="{1A77FDC9-9308-17F5-EEE3-CF060923ABF9}"/>
              </a:ext>
            </a:extLst>
          </p:cNvPr>
          <p:cNvSpPr>
            <a:spLocks noGrp="1"/>
          </p:cNvSpPr>
          <p:nvPr>
            <p:ph idx="1"/>
          </p:nvPr>
        </p:nvSpPr>
        <p:spPr/>
        <p:txBody>
          <a:bodyPr/>
          <a:lstStyle/>
          <a:p>
            <a:pPr marL="0" indent="0">
              <a:buNone/>
            </a:pPr>
            <a:endParaRPr lang="en-US" altLang="ja-JP" dirty="0"/>
          </a:p>
          <a:p>
            <a:pPr marL="0" indent="0">
              <a:buNone/>
            </a:pPr>
            <a:endParaRPr lang="en-US" altLang="ja-JP" sz="2800" dirty="0"/>
          </a:p>
          <a:p>
            <a:pPr marL="0" indent="0">
              <a:buNone/>
            </a:pPr>
            <a:r>
              <a:rPr lang="ja-JP" altLang="en-US" sz="2800" dirty="0"/>
              <a:t>　弁護士　山田光洋</a:t>
            </a:r>
            <a:endParaRPr lang="en-US" altLang="ja-JP" sz="2800" dirty="0"/>
          </a:p>
          <a:p>
            <a:pPr marL="0" indent="0">
              <a:buNone/>
            </a:pPr>
            <a:endParaRPr kumimoji="1" lang="en-US" altLang="ja-JP" sz="2800" dirty="0"/>
          </a:p>
          <a:p>
            <a:pPr marL="0" indent="0">
              <a:buNone/>
            </a:pPr>
            <a:r>
              <a:rPr lang="ja-JP" altLang="en-US" sz="2800" dirty="0"/>
              <a:t>　札幌弁護士会消費者保護委員会　副委員長</a:t>
            </a:r>
            <a:endParaRPr lang="en-US" altLang="ja-JP" sz="2800" dirty="0"/>
          </a:p>
          <a:p>
            <a:pPr marL="0" indent="0">
              <a:buNone/>
            </a:pPr>
            <a:r>
              <a:rPr lang="ja-JP" altLang="en-US" sz="2800" dirty="0"/>
              <a:t>　　　　　　　　　　　　　</a:t>
            </a:r>
            <a:endParaRPr kumimoji="1" lang="ja-JP" altLang="en-US" dirty="0"/>
          </a:p>
        </p:txBody>
      </p:sp>
    </p:spTree>
    <p:extLst>
      <p:ext uri="{BB962C8B-B14F-4D97-AF65-F5344CB8AC3E}">
        <p14:creationId xmlns:p14="http://schemas.microsoft.com/office/powerpoint/2010/main" val="2696495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C5CE5F-66EE-91FA-7578-19BA41773862}"/>
              </a:ext>
            </a:extLst>
          </p:cNvPr>
          <p:cNvSpPr>
            <a:spLocks noGrp="1"/>
          </p:cNvSpPr>
          <p:nvPr>
            <p:ph type="title"/>
          </p:nvPr>
        </p:nvSpPr>
        <p:spPr/>
        <p:txBody>
          <a:bodyPr/>
          <a:lstStyle/>
          <a:p>
            <a:r>
              <a:rPr kumimoji="1" lang="ja-JP" altLang="en-US" dirty="0"/>
              <a:t>本日のご説明内容</a:t>
            </a:r>
          </a:p>
        </p:txBody>
      </p:sp>
      <p:sp>
        <p:nvSpPr>
          <p:cNvPr id="3" name="コンテンツ プレースホルダー 2">
            <a:extLst>
              <a:ext uri="{FF2B5EF4-FFF2-40B4-BE49-F238E27FC236}">
                <a16:creationId xmlns:a16="http://schemas.microsoft.com/office/drawing/2014/main" id="{1B7E7A02-FA93-4D00-5796-89C1DFAB34DA}"/>
              </a:ext>
            </a:extLst>
          </p:cNvPr>
          <p:cNvSpPr>
            <a:spLocks noGrp="1"/>
          </p:cNvSpPr>
          <p:nvPr>
            <p:ph idx="1"/>
          </p:nvPr>
        </p:nvSpPr>
        <p:spPr>
          <a:xfrm>
            <a:off x="838200" y="1859491"/>
            <a:ext cx="10515600" cy="4351338"/>
          </a:xfrm>
        </p:spPr>
        <p:txBody>
          <a:bodyPr>
            <a:normAutofit/>
          </a:bodyPr>
          <a:lstStyle/>
          <a:p>
            <a:pPr marL="0" indent="0">
              <a:buNone/>
            </a:pPr>
            <a:r>
              <a:rPr lang="ja-JP" altLang="en-US" sz="2800" dirty="0"/>
              <a:t>１　本件の経過と強制執行の状況について</a:t>
            </a:r>
            <a:endParaRPr lang="en-US" altLang="ja-JP" sz="2800" dirty="0"/>
          </a:p>
          <a:p>
            <a:pPr marL="0" indent="0">
              <a:buNone/>
            </a:pPr>
            <a:r>
              <a:rPr lang="ja-JP" altLang="en-US" sz="2800" dirty="0"/>
              <a:t>２　遺骨未引取の方は、どのように対応すべきかについて</a:t>
            </a:r>
            <a:endParaRPr lang="en-US" altLang="ja-JP" sz="2800" dirty="0"/>
          </a:p>
          <a:p>
            <a:pPr marL="0" indent="0">
              <a:buNone/>
            </a:pPr>
            <a:r>
              <a:rPr lang="ja-JP" altLang="en-US" sz="2800" dirty="0"/>
              <a:t>３　被害者の方に対する白鳳寺・代表者の法的な責任について</a:t>
            </a:r>
            <a:endParaRPr lang="en-US" altLang="ja-JP" sz="2800" dirty="0"/>
          </a:p>
          <a:p>
            <a:pPr marL="0" indent="0">
              <a:buNone/>
            </a:pPr>
            <a:r>
              <a:rPr kumimoji="1" lang="ja-JP" altLang="en-US" sz="2800" dirty="0"/>
              <a:t>　・　民事</a:t>
            </a:r>
            <a:endParaRPr kumimoji="1" lang="en-US" altLang="ja-JP" sz="2800" dirty="0"/>
          </a:p>
          <a:p>
            <a:pPr marL="0" indent="0">
              <a:buNone/>
            </a:pPr>
            <a:r>
              <a:rPr lang="ja-JP" altLang="en-US" sz="2800" dirty="0"/>
              <a:t>　・　刑事</a:t>
            </a:r>
            <a:endParaRPr lang="en-US" altLang="ja-JP" sz="2800" dirty="0"/>
          </a:p>
          <a:p>
            <a:pPr marL="0" indent="0">
              <a:buNone/>
            </a:pPr>
            <a:r>
              <a:rPr kumimoji="1" lang="ja-JP" altLang="en-US" sz="2800" dirty="0"/>
              <a:t>４　被害者の方の採りうる方策と課題について</a:t>
            </a:r>
            <a:endParaRPr kumimoji="1" lang="en-US" altLang="ja-JP" sz="2800" dirty="0"/>
          </a:p>
          <a:p>
            <a:pPr marL="0" indent="0">
              <a:buNone/>
            </a:pPr>
            <a:r>
              <a:rPr lang="ja-JP" altLang="en-US" sz="2800" dirty="0"/>
              <a:t>５　配布した調査票について</a:t>
            </a:r>
            <a:endParaRPr kumimoji="1" lang="en-US" altLang="ja-JP" sz="2800" dirty="0"/>
          </a:p>
          <a:p>
            <a:pPr marL="0" indent="0">
              <a:buNone/>
            </a:pPr>
            <a:endParaRPr kumimoji="1" lang="ja-JP" altLang="en-US" dirty="0"/>
          </a:p>
        </p:txBody>
      </p:sp>
    </p:spTree>
    <p:extLst>
      <p:ext uri="{BB962C8B-B14F-4D97-AF65-F5344CB8AC3E}">
        <p14:creationId xmlns:p14="http://schemas.microsoft.com/office/powerpoint/2010/main" val="3391092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5AABBC-AC5F-23B1-AE7E-3E904BA736D4}"/>
              </a:ext>
            </a:extLst>
          </p:cNvPr>
          <p:cNvSpPr>
            <a:spLocks noGrp="1"/>
          </p:cNvSpPr>
          <p:nvPr>
            <p:ph type="title"/>
          </p:nvPr>
        </p:nvSpPr>
        <p:spPr>
          <a:xfrm>
            <a:off x="1608667" y="624110"/>
            <a:ext cx="9895945" cy="1280890"/>
          </a:xfrm>
        </p:spPr>
        <p:txBody>
          <a:bodyPr/>
          <a:lstStyle/>
          <a:p>
            <a:r>
              <a:rPr kumimoji="1" lang="ja-JP" altLang="en-US" dirty="0"/>
              <a:t>１～４　説明</a:t>
            </a:r>
          </a:p>
        </p:txBody>
      </p:sp>
      <p:sp>
        <p:nvSpPr>
          <p:cNvPr id="3" name="コンテンツ プレースホルダー 2">
            <a:extLst>
              <a:ext uri="{FF2B5EF4-FFF2-40B4-BE49-F238E27FC236}">
                <a16:creationId xmlns:a16="http://schemas.microsoft.com/office/drawing/2014/main" id="{5E0D5908-A255-892D-59C2-AF8EAAA833A9}"/>
              </a:ext>
            </a:extLst>
          </p:cNvPr>
          <p:cNvSpPr>
            <a:spLocks noGrp="1"/>
          </p:cNvSpPr>
          <p:nvPr>
            <p:ph idx="1"/>
          </p:nvPr>
        </p:nvSpPr>
        <p:spPr>
          <a:xfrm>
            <a:off x="1667933" y="1507067"/>
            <a:ext cx="9836679" cy="4404155"/>
          </a:xfrm>
        </p:spPr>
        <p:txBody>
          <a:bodyPr/>
          <a:lstStyle/>
          <a:p>
            <a:pPr marL="0" indent="0">
              <a:buNone/>
            </a:pPr>
            <a:endParaRPr kumimoji="1" lang="en-US" altLang="ja-JP" dirty="0"/>
          </a:p>
          <a:p>
            <a:pPr marL="0" indent="0">
              <a:buNone/>
            </a:pPr>
            <a:endParaRPr lang="en-US" altLang="ja-JP" dirty="0"/>
          </a:p>
          <a:p>
            <a:pPr marL="0" indent="0">
              <a:buNone/>
            </a:pPr>
            <a:r>
              <a:rPr kumimoji="1" lang="ja-JP" altLang="en-US" sz="3600" dirty="0"/>
              <a:t>弁護士　高　木　淳　平</a:t>
            </a:r>
            <a:endParaRPr kumimoji="1" lang="en-US" altLang="ja-JP" sz="3600" dirty="0"/>
          </a:p>
          <a:p>
            <a:pPr marL="0" indent="0">
              <a:buNone/>
            </a:pPr>
            <a:endParaRPr lang="en-US" altLang="ja-JP" sz="3600" dirty="0"/>
          </a:p>
          <a:p>
            <a:pPr marL="0" indent="0">
              <a:buNone/>
            </a:pPr>
            <a:r>
              <a:rPr lang="ja-JP" altLang="en-US" sz="3600" dirty="0"/>
              <a:t>　札幌弁護士会消費者保護委員会委員長</a:t>
            </a:r>
            <a:endParaRPr lang="en-US" altLang="ja-JP" sz="3600" dirty="0"/>
          </a:p>
          <a:p>
            <a:pPr marL="0" indent="0">
              <a:buNone/>
            </a:pPr>
            <a:endParaRPr kumimoji="1" lang="ja-JP" altLang="en-US" sz="3600" dirty="0"/>
          </a:p>
        </p:txBody>
      </p:sp>
    </p:spTree>
    <p:extLst>
      <p:ext uri="{BB962C8B-B14F-4D97-AF65-F5344CB8AC3E}">
        <p14:creationId xmlns:p14="http://schemas.microsoft.com/office/powerpoint/2010/main" val="529321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474B36-ADF6-76D2-9495-C954E7BE75BF}"/>
              </a:ext>
            </a:extLst>
          </p:cNvPr>
          <p:cNvSpPr>
            <a:spLocks noGrp="1"/>
          </p:cNvSpPr>
          <p:nvPr>
            <p:ph type="title"/>
          </p:nvPr>
        </p:nvSpPr>
        <p:spPr>
          <a:xfrm>
            <a:off x="1710267" y="624110"/>
            <a:ext cx="9794345" cy="1280890"/>
          </a:xfrm>
        </p:spPr>
        <p:txBody>
          <a:bodyPr/>
          <a:lstStyle/>
          <a:p>
            <a:r>
              <a:rPr kumimoji="1" lang="ja-JP" altLang="en-US" dirty="0"/>
              <a:t>１　本件の経過と強制執行の状況</a:t>
            </a:r>
          </a:p>
        </p:txBody>
      </p:sp>
      <p:sp>
        <p:nvSpPr>
          <p:cNvPr id="3" name="コンテンツ プレースホルダー 2">
            <a:extLst>
              <a:ext uri="{FF2B5EF4-FFF2-40B4-BE49-F238E27FC236}">
                <a16:creationId xmlns:a16="http://schemas.microsoft.com/office/drawing/2014/main" id="{99C42BA8-6E4D-76C5-0F6F-38DB4B57A71C}"/>
              </a:ext>
            </a:extLst>
          </p:cNvPr>
          <p:cNvSpPr>
            <a:spLocks noGrp="1"/>
          </p:cNvSpPr>
          <p:nvPr>
            <p:ph idx="1"/>
          </p:nvPr>
        </p:nvSpPr>
        <p:spPr>
          <a:xfrm>
            <a:off x="1710267" y="1549399"/>
            <a:ext cx="9794345" cy="4868334"/>
          </a:xfrm>
        </p:spPr>
        <p:txBody>
          <a:bodyPr>
            <a:noAutofit/>
          </a:bodyPr>
          <a:lstStyle/>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２０１１年９月、白鳳寺が土地建物買収</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２０１２年　納骨堂開業、２億円以上を</a:t>
            </a:r>
            <a:r>
              <a:rPr lang="en-US" altLang="ja-JP" sz="2000" kern="100" dirty="0">
                <a:latin typeface="游明朝" panose="02020400000000000000" pitchFamily="18" charset="-128"/>
                <a:ea typeface="ＭＳ 明朝" panose="02020609040205080304" pitchFamily="17" charset="-128"/>
                <a:cs typeface="Times New Roman" panose="02020603050405020304" pitchFamily="18" charset="0"/>
              </a:rPr>
              <a:t>A</a:t>
            </a: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社から</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借入</a:t>
            </a: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等して</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設置運営</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　</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８００名近い方について、契約（数十万円～２００万円規模）　～</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２０２１年１１月２５日　</a:t>
            </a: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土地、建物に</a:t>
            </a:r>
            <a:r>
              <a:rPr lang="en-US"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A</a:t>
            </a: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社</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申立の競売に基づく差押</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　以降も新たな納骨・供養</a:t>
            </a: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等</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の契約あり（２０２２年８月</a:t>
            </a: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まで</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a:t>
            </a: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　</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２０２２年９月２日　　　</a:t>
            </a:r>
            <a:r>
              <a:rPr lang="en-US"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B</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社が競落して所有権移転</a:t>
            </a: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（複数の入札あり）</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２０２２年９月５日　　　札幌地裁、</a:t>
            </a:r>
            <a:r>
              <a:rPr lang="en-US" altLang="ja-JP" sz="2000" kern="100" dirty="0">
                <a:latin typeface="游明朝" panose="02020400000000000000" pitchFamily="18" charset="-128"/>
                <a:ea typeface="ＭＳ 明朝" panose="02020609040205080304" pitchFamily="17" charset="-128"/>
                <a:cs typeface="Times New Roman" panose="02020603050405020304" pitchFamily="18" charset="0"/>
              </a:rPr>
              <a:t>B</a:t>
            </a: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社申立の不動産引渡命令発令</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２０２２年９月１２日</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、白鳳寺から契約者に連絡</a:t>
            </a: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文書、説明会の開催</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２０２２年１０月２４日　裁判所による当初の明渡期限</a:t>
            </a:r>
            <a:r>
              <a:rPr lang="ja-JP" altLang="en-US" sz="2000" kern="100" dirty="0">
                <a:effectLst/>
                <a:latin typeface="游明朝" panose="02020400000000000000" pitchFamily="18" charset="-128"/>
                <a:ea typeface="ＭＳ 明朝" panose="02020609040205080304" pitchFamily="17" charset="-128"/>
                <a:cs typeface="Times New Roman" panose="02020603050405020304" pitchFamily="18" charset="0"/>
              </a:rPr>
              <a:t>　→　延期</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2000"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2000" kern="100" dirty="0">
                <a:effectLst/>
                <a:latin typeface="游明朝" panose="02020400000000000000" pitchFamily="18" charset="-128"/>
                <a:ea typeface="ＭＳ 明朝" panose="02020609040205080304" pitchFamily="17" charset="-128"/>
                <a:cs typeface="Times New Roman" panose="02020603050405020304" pitchFamily="18" charset="0"/>
              </a:rPr>
              <a:t>白鳳寺代表者連絡がとれなくなる</a:t>
            </a: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ja-JP" sz="2000" dirty="0">
                <a:effectLst/>
                <a:ea typeface="ＭＳ 明朝" panose="02020609040205080304" pitchFamily="17" charset="-128"/>
                <a:cs typeface="Times New Roman" panose="02020603050405020304" pitchFamily="18" charset="0"/>
              </a:rPr>
              <a:t>２０２２年１１月２１日　延期された明渡期限</a:t>
            </a:r>
            <a:endParaRPr kumimoji="1" lang="ja-JP" altLang="en-US" sz="2000" dirty="0"/>
          </a:p>
        </p:txBody>
      </p:sp>
    </p:spTree>
    <p:extLst>
      <p:ext uri="{BB962C8B-B14F-4D97-AF65-F5344CB8AC3E}">
        <p14:creationId xmlns:p14="http://schemas.microsoft.com/office/powerpoint/2010/main" val="2647854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D4DED4-23EA-84DA-BDBB-67B478609BA4}"/>
              </a:ext>
            </a:extLst>
          </p:cNvPr>
          <p:cNvSpPr>
            <a:spLocks noGrp="1"/>
          </p:cNvSpPr>
          <p:nvPr>
            <p:ph type="title"/>
          </p:nvPr>
        </p:nvSpPr>
        <p:spPr>
          <a:xfrm>
            <a:off x="1837267" y="624110"/>
            <a:ext cx="9667345" cy="1280890"/>
          </a:xfrm>
        </p:spPr>
        <p:txBody>
          <a:bodyPr>
            <a:normAutofit fontScale="90000"/>
          </a:bodyPr>
          <a:lstStyle/>
          <a:p>
            <a:r>
              <a:rPr kumimoji="1" lang="ja-JP" altLang="en-US" dirty="0"/>
              <a:t>☆　ポイント</a:t>
            </a:r>
            <a:br>
              <a:rPr kumimoji="1" lang="en-US" altLang="ja-JP"/>
            </a:br>
            <a:br>
              <a:rPr kumimoji="1" lang="en-US" altLang="ja-JP"/>
            </a:br>
            <a:endParaRPr kumimoji="1" lang="ja-JP" altLang="en-US" dirty="0"/>
          </a:p>
        </p:txBody>
      </p:sp>
      <p:sp>
        <p:nvSpPr>
          <p:cNvPr id="3" name="コンテンツ プレースホルダー 2">
            <a:extLst>
              <a:ext uri="{FF2B5EF4-FFF2-40B4-BE49-F238E27FC236}">
                <a16:creationId xmlns:a16="http://schemas.microsoft.com/office/drawing/2014/main" id="{0D45991E-142E-43A6-9812-A4538ABE94A8}"/>
              </a:ext>
            </a:extLst>
          </p:cNvPr>
          <p:cNvSpPr>
            <a:spLocks noGrp="1"/>
          </p:cNvSpPr>
          <p:nvPr>
            <p:ph idx="1"/>
          </p:nvPr>
        </p:nvSpPr>
        <p:spPr>
          <a:xfrm>
            <a:off x="1837267" y="1752600"/>
            <a:ext cx="9667345" cy="4158622"/>
          </a:xfrm>
        </p:spPr>
        <p:txBody>
          <a:bodyPr/>
          <a:lstStyle/>
          <a:p>
            <a:r>
              <a:rPr kumimoji="1" lang="ja-JP" altLang="en-US" sz="2400" dirty="0"/>
              <a:t>納骨堂土地建物の所有権は、競売により白鳳寺から</a:t>
            </a:r>
            <a:r>
              <a:rPr lang="en-US" altLang="ja-JP" sz="2400" dirty="0"/>
              <a:t>B</a:t>
            </a:r>
            <a:r>
              <a:rPr kumimoji="1" lang="ja-JP" altLang="en-US" sz="2400" dirty="0"/>
              <a:t>社に移転している。</a:t>
            </a:r>
            <a:endParaRPr kumimoji="1" lang="en-US" altLang="ja-JP" sz="2400" dirty="0"/>
          </a:p>
          <a:p>
            <a:r>
              <a:rPr kumimoji="1" lang="ja-JP" altLang="en-US" sz="2400" dirty="0"/>
              <a:t>ただし、まだ白鳳寺が土地建物、および中の遺骨を「占有」＝事実上支配している。</a:t>
            </a:r>
            <a:endParaRPr kumimoji="1" lang="en-US" altLang="ja-JP" sz="2400" dirty="0"/>
          </a:p>
          <a:p>
            <a:r>
              <a:rPr lang="ja-JP" altLang="en-US" sz="2400" dirty="0"/>
              <a:t>Ｂ社はまだ建物、遺骨を占有している状況ではない</a:t>
            </a:r>
            <a:endParaRPr kumimoji="1" lang="en-US" altLang="ja-JP" sz="2400" dirty="0"/>
          </a:p>
          <a:p>
            <a:r>
              <a:rPr kumimoji="1" lang="ja-JP" altLang="en-US" sz="2400" dirty="0"/>
              <a:t>土地建物の引渡し命令が１１月２１日に実行（断行）されると、札幌地方</a:t>
            </a:r>
            <a:r>
              <a:rPr lang="ja-JP" altLang="en-US" sz="2400" dirty="0"/>
              <a:t>裁判所</a:t>
            </a:r>
            <a:r>
              <a:rPr kumimoji="1" lang="ja-JP" altLang="en-US" sz="2400" dirty="0"/>
              <a:t>の執行官が、現地を見て、法律上、事実上可能であれば、建物を</a:t>
            </a:r>
            <a:r>
              <a:rPr lang="en-US" altLang="ja-JP" sz="2400" dirty="0"/>
              <a:t>B</a:t>
            </a:r>
            <a:r>
              <a:rPr kumimoji="1" lang="ja-JP" altLang="en-US" sz="2400" dirty="0"/>
              <a:t>社に引き渡し、</a:t>
            </a:r>
            <a:r>
              <a:rPr lang="en-US" altLang="ja-JP" sz="2400" dirty="0"/>
              <a:t>B</a:t>
            </a:r>
            <a:r>
              <a:rPr lang="ja-JP" altLang="en-US" sz="2400" dirty="0"/>
              <a:t>社</a:t>
            </a:r>
            <a:r>
              <a:rPr kumimoji="1" lang="ja-JP" altLang="en-US" sz="2400" dirty="0"/>
              <a:t>が自由に建物を使える状態になる。</a:t>
            </a:r>
            <a:endParaRPr kumimoji="1" lang="en-US" altLang="ja-JP" sz="2400" dirty="0"/>
          </a:p>
          <a:p>
            <a:endParaRPr kumimoji="1" lang="ja-JP" altLang="en-US" dirty="0"/>
          </a:p>
        </p:txBody>
      </p:sp>
    </p:spTree>
    <p:extLst>
      <p:ext uri="{BB962C8B-B14F-4D97-AF65-F5344CB8AC3E}">
        <p14:creationId xmlns:p14="http://schemas.microsoft.com/office/powerpoint/2010/main" val="217956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45E925-344A-5059-122D-C00EC7FA3F89}"/>
              </a:ext>
            </a:extLst>
          </p:cNvPr>
          <p:cNvSpPr>
            <a:spLocks noGrp="1"/>
          </p:cNvSpPr>
          <p:nvPr>
            <p:ph type="title"/>
          </p:nvPr>
        </p:nvSpPr>
        <p:spPr>
          <a:xfrm>
            <a:off x="1761067" y="624110"/>
            <a:ext cx="9743545" cy="1280890"/>
          </a:xfrm>
        </p:spPr>
        <p:txBody>
          <a:bodyPr/>
          <a:lstStyle/>
          <a:p>
            <a:r>
              <a:rPr lang="ja-JP" altLang="en-US" dirty="0"/>
              <a:t>☆納骨堂の経営再開・承継等はありうるか？</a:t>
            </a:r>
            <a:endParaRPr kumimoji="1" lang="ja-JP" altLang="en-US" dirty="0"/>
          </a:p>
        </p:txBody>
      </p:sp>
      <p:sp>
        <p:nvSpPr>
          <p:cNvPr id="3" name="コンテンツ プレースホルダー 2">
            <a:extLst>
              <a:ext uri="{FF2B5EF4-FFF2-40B4-BE49-F238E27FC236}">
                <a16:creationId xmlns:a16="http://schemas.microsoft.com/office/drawing/2014/main" id="{9B029D67-AB49-0C3C-E45E-E7051611E981}"/>
              </a:ext>
            </a:extLst>
          </p:cNvPr>
          <p:cNvSpPr>
            <a:spLocks noGrp="1"/>
          </p:cNvSpPr>
          <p:nvPr>
            <p:ph idx="1"/>
          </p:nvPr>
        </p:nvSpPr>
        <p:spPr>
          <a:xfrm>
            <a:off x="1761067" y="2133600"/>
            <a:ext cx="9743545" cy="4100290"/>
          </a:xfrm>
        </p:spPr>
        <p:txBody>
          <a:bodyPr>
            <a:noAutofit/>
          </a:bodyPr>
          <a:lstStyle/>
          <a:p>
            <a:r>
              <a:rPr kumimoji="1" lang="ja-JP" altLang="en-US" sz="2400" dirty="0"/>
              <a:t>白鳳寺自身の納骨堂経営再開？　→　</a:t>
            </a:r>
            <a:r>
              <a:rPr lang="en-US" altLang="ja-JP" sz="2400" dirty="0"/>
              <a:t>B</a:t>
            </a:r>
            <a:r>
              <a:rPr kumimoji="1" lang="ja-JP" altLang="en-US" sz="2400" dirty="0"/>
              <a:t>社が白鳳寺に改めて賃貸借契約等を行う見込があるか？→　ないのでは。</a:t>
            </a:r>
            <a:endParaRPr lang="en-US" altLang="ja-JP" sz="2400" dirty="0"/>
          </a:p>
          <a:p>
            <a:endParaRPr kumimoji="1" lang="en-US" altLang="ja-JP" sz="2400" dirty="0"/>
          </a:p>
          <a:p>
            <a:r>
              <a:rPr lang="en-US" altLang="ja-JP" sz="2400" dirty="0"/>
              <a:t>B</a:t>
            </a:r>
            <a:r>
              <a:rPr kumimoji="1" lang="ja-JP" altLang="en-US" sz="2400" dirty="0"/>
              <a:t>社が納骨堂経営を承継？　→　白鳳寺の説明、一部報道</a:t>
            </a:r>
            <a:endParaRPr kumimoji="1" lang="en-US" altLang="ja-JP" sz="2400" dirty="0"/>
          </a:p>
          <a:p>
            <a:pPr marL="0" indent="0">
              <a:buNone/>
            </a:pPr>
            <a:r>
              <a:rPr kumimoji="1" lang="ja-JP" altLang="en-US" sz="2400" dirty="0"/>
              <a:t>札幌市墓地等の経営の許可等に関する条例</a:t>
            </a:r>
            <a:endParaRPr kumimoji="1" lang="en-US" altLang="ja-JP" sz="2400" dirty="0"/>
          </a:p>
          <a:p>
            <a:pPr marL="0" indent="0">
              <a:buNone/>
            </a:pPr>
            <a:r>
              <a:rPr lang="ja-JP" altLang="en-US" sz="2400" dirty="0"/>
              <a:t>納骨堂の経営には市長の許可を要する。経営ができるのは、原則地方公共団体、宗教法人、墓地の経営を目的として設立された公益法人のみ。例外的に市長が特別の理由があると認めるときは、この限りでない、とされるが、報道によれば</a:t>
            </a:r>
            <a:r>
              <a:rPr lang="en-US" altLang="ja-JP" sz="2400" dirty="0"/>
              <a:t>B</a:t>
            </a:r>
            <a:r>
              <a:rPr lang="ja-JP" altLang="en-US" sz="2400" dirty="0"/>
              <a:t>社は許可を断られた、と表明</a:t>
            </a:r>
            <a:endParaRPr lang="en-US" altLang="ja-JP" sz="2400" dirty="0"/>
          </a:p>
          <a:p>
            <a:pPr marL="0" indent="0">
              <a:buNone/>
            </a:pPr>
            <a:r>
              <a:rPr kumimoji="1" lang="ja-JP" altLang="en-US" sz="2400" dirty="0"/>
              <a:t>→　経営再開・承継はないとみるべき情勢</a:t>
            </a:r>
            <a:endParaRPr kumimoji="1" lang="en-US" altLang="ja-JP" sz="2400" dirty="0"/>
          </a:p>
          <a:p>
            <a:pPr marL="0" indent="0">
              <a:buNone/>
            </a:pPr>
            <a:r>
              <a:rPr lang="ja-JP" altLang="en-US" sz="2400" dirty="0"/>
              <a:t>　</a:t>
            </a:r>
            <a:endParaRPr kumimoji="1" lang="ja-JP" altLang="en-US" sz="2400" dirty="0"/>
          </a:p>
        </p:txBody>
      </p:sp>
    </p:spTree>
    <p:extLst>
      <p:ext uri="{BB962C8B-B14F-4D97-AF65-F5344CB8AC3E}">
        <p14:creationId xmlns:p14="http://schemas.microsoft.com/office/powerpoint/2010/main" val="13167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5FB606-137E-A853-E2FA-85C277969092}"/>
              </a:ext>
            </a:extLst>
          </p:cNvPr>
          <p:cNvSpPr>
            <a:spLocks noGrp="1"/>
          </p:cNvSpPr>
          <p:nvPr>
            <p:ph type="title"/>
          </p:nvPr>
        </p:nvSpPr>
        <p:spPr/>
        <p:txBody>
          <a:bodyPr/>
          <a:lstStyle/>
          <a:p>
            <a:r>
              <a:rPr kumimoji="1" lang="ja-JP" altLang="en-US" dirty="0"/>
              <a:t>２　</a:t>
            </a:r>
            <a:r>
              <a:rPr lang="ja-JP" altLang="en-US" dirty="0"/>
              <a:t>遺骨未引取の方は、どのように対応すべきか</a:t>
            </a:r>
            <a:endParaRPr kumimoji="1" lang="ja-JP" altLang="en-US" dirty="0"/>
          </a:p>
        </p:txBody>
      </p:sp>
      <p:sp>
        <p:nvSpPr>
          <p:cNvPr id="3" name="コンテンツ プレースホルダー 2">
            <a:extLst>
              <a:ext uri="{FF2B5EF4-FFF2-40B4-BE49-F238E27FC236}">
                <a16:creationId xmlns:a16="http://schemas.microsoft.com/office/drawing/2014/main" id="{9D9FB2D4-6EB7-5C8D-36CB-1F6A60A4BF81}"/>
              </a:ext>
            </a:extLst>
          </p:cNvPr>
          <p:cNvSpPr>
            <a:spLocks noGrp="1"/>
          </p:cNvSpPr>
          <p:nvPr>
            <p:ph idx="1"/>
          </p:nvPr>
        </p:nvSpPr>
        <p:spPr>
          <a:xfrm>
            <a:off x="2446867" y="2133600"/>
            <a:ext cx="9057745" cy="4521200"/>
          </a:xfrm>
        </p:spPr>
        <p:txBody>
          <a:bodyPr>
            <a:noAutofit/>
          </a:bodyPr>
          <a:lstStyle/>
          <a:p>
            <a:r>
              <a:rPr kumimoji="1" lang="ja-JP" altLang="en-US" sz="2400" dirty="0"/>
              <a:t>経営再開、承継はないとみるべき情勢</a:t>
            </a:r>
            <a:endParaRPr kumimoji="1" lang="en-US" altLang="ja-JP" sz="2400" dirty="0"/>
          </a:p>
          <a:p>
            <a:r>
              <a:rPr lang="ja-JP" altLang="en-US" sz="2400" dirty="0"/>
              <a:t>遺骨をそのままにしておくとどうなるか？</a:t>
            </a:r>
            <a:endParaRPr lang="en-US" altLang="ja-JP" sz="2400" dirty="0"/>
          </a:p>
          <a:p>
            <a:pPr marL="0" indent="0">
              <a:buNone/>
            </a:pPr>
            <a:r>
              <a:rPr lang="ja-JP" altLang="en-US" sz="2400" dirty="0"/>
              <a:t>→　今後、引取の機会は高い確率であるが、ずっと放置してしまうと、最終的には、合法的に処分されてしまう可能性がある。</a:t>
            </a:r>
            <a:endParaRPr lang="en-US" altLang="ja-JP" sz="2400" dirty="0"/>
          </a:p>
          <a:p>
            <a:pPr marL="0" indent="0">
              <a:buNone/>
            </a:pPr>
            <a:r>
              <a:rPr lang="ja-JP" altLang="en-US" sz="2400" dirty="0"/>
              <a:t>・収蔵証明書がないと、自ら改葬することが困難になる可能性</a:t>
            </a:r>
            <a:endParaRPr lang="en-US" altLang="ja-JP" sz="2400" dirty="0"/>
          </a:p>
          <a:p>
            <a:pPr marL="0" indent="0">
              <a:buNone/>
            </a:pPr>
            <a:r>
              <a:rPr lang="ja-JP" altLang="en-US" sz="2400" dirty="0"/>
              <a:t>　処分されてもよい、ということでない限りは、可能な限り収蔵証明書とともに早期に引き取るべき</a:t>
            </a:r>
            <a:endParaRPr lang="en-US" altLang="ja-JP" sz="2400" dirty="0"/>
          </a:p>
          <a:p>
            <a:pPr marL="0" indent="0">
              <a:buNone/>
            </a:pPr>
            <a:r>
              <a:rPr lang="ja-JP" altLang="en-US" sz="2400" dirty="0"/>
              <a:t>よくある質問：引き取ったら不利にならないか</a:t>
            </a:r>
            <a:endParaRPr lang="en-US" altLang="ja-JP" sz="2400" dirty="0"/>
          </a:p>
          <a:p>
            <a:pPr marL="0" indent="0">
              <a:buNone/>
            </a:pPr>
            <a:r>
              <a:rPr kumimoji="1" lang="ja-JP" altLang="en-US" sz="2400" dirty="0"/>
              <a:t>→経営再開、承継はない情勢、たとえこれらがあっても不利になる要素は考え難い。</a:t>
            </a:r>
          </a:p>
        </p:txBody>
      </p:sp>
    </p:spTree>
    <p:extLst>
      <p:ext uri="{BB962C8B-B14F-4D97-AF65-F5344CB8AC3E}">
        <p14:creationId xmlns:p14="http://schemas.microsoft.com/office/powerpoint/2010/main" val="3344033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B0985B-3555-CE38-8947-2124B6160A4E}"/>
              </a:ext>
            </a:extLst>
          </p:cNvPr>
          <p:cNvSpPr>
            <a:spLocks noGrp="1"/>
          </p:cNvSpPr>
          <p:nvPr>
            <p:ph type="title"/>
          </p:nvPr>
        </p:nvSpPr>
        <p:spPr>
          <a:xfrm>
            <a:off x="2091267" y="624110"/>
            <a:ext cx="9413345" cy="1280890"/>
          </a:xfrm>
        </p:spPr>
        <p:txBody>
          <a:bodyPr/>
          <a:lstStyle/>
          <a:p>
            <a:r>
              <a:rPr kumimoji="1" lang="ja-JP" altLang="en-US" dirty="0"/>
              <a:t>２－</a:t>
            </a:r>
            <a:r>
              <a:rPr lang="ja-JP" altLang="en-US" dirty="0"/>
              <a:t>１</a:t>
            </a:r>
            <a:r>
              <a:rPr kumimoji="1" lang="ja-JP" altLang="en-US" dirty="0"/>
              <a:t>具体的な遺骨の返還　</a:t>
            </a:r>
            <a:r>
              <a:rPr lang="ja-JP" altLang="en-US" dirty="0"/>
              <a:t>強制</a:t>
            </a:r>
            <a:r>
              <a:rPr kumimoji="1" lang="ja-JP" altLang="en-US" dirty="0"/>
              <a:t>執行前の段階</a:t>
            </a:r>
          </a:p>
        </p:txBody>
      </p:sp>
      <p:sp>
        <p:nvSpPr>
          <p:cNvPr id="3" name="コンテンツ プレースホルダー 2">
            <a:extLst>
              <a:ext uri="{FF2B5EF4-FFF2-40B4-BE49-F238E27FC236}">
                <a16:creationId xmlns:a16="http://schemas.microsoft.com/office/drawing/2014/main" id="{ABD71F68-A57E-D7AD-1BBC-71800C477823}"/>
              </a:ext>
            </a:extLst>
          </p:cNvPr>
          <p:cNvSpPr>
            <a:spLocks noGrp="1"/>
          </p:cNvSpPr>
          <p:nvPr>
            <p:ph idx="1"/>
          </p:nvPr>
        </p:nvSpPr>
        <p:spPr>
          <a:xfrm>
            <a:off x="2091267" y="1701800"/>
            <a:ext cx="9413345" cy="4588934"/>
          </a:xfrm>
        </p:spPr>
        <p:txBody>
          <a:bodyPr>
            <a:normAutofit fontScale="25000" lnSpcReduction="20000"/>
          </a:bodyPr>
          <a:lstStyle/>
          <a:p>
            <a:pPr marL="0" indent="0">
              <a:buNone/>
            </a:pPr>
            <a:r>
              <a:rPr kumimoji="1" lang="ja-JP" altLang="en-US" sz="8000" dirty="0"/>
              <a:t>・白鳳寺が遺骨を占有している状況</a:t>
            </a:r>
            <a:r>
              <a:rPr lang="ja-JP" altLang="en-US" sz="8000" dirty="0"/>
              <a:t>　→　白鳳寺の同意を得て引き取るべき</a:t>
            </a:r>
            <a:endParaRPr lang="en-US" altLang="ja-JP" sz="8000" dirty="0"/>
          </a:p>
          <a:p>
            <a:pPr marL="0" indent="0">
              <a:buNone/>
            </a:pPr>
            <a:r>
              <a:rPr kumimoji="1" lang="ja-JP" altLang="en-US" sz="8000" dirty="0"/>
              <a:t>・しかし、代表者行方不明→</a:t>
            </a:r>
            <a:r>
              <a:rPr lang="ja-JP" altLang="en-US" sz="8000" dirty="0"/>
              <a:t>勝手な立入、回収はできない。</a:t>
            </a:r>
            <a:endParaRPr lang="en-US" altLang="ja-JP" sz="8000" dirty="0"/>
          </a:p>
          <a:p>
            <a:pPr marL="0" indent="0">
              <a:buNone/>
            </a:pPr>
            <a:r>
              <a:rPr kumimoji="1" lang="ja-JP" altLang="en-US" sz="8000" dirty="0"/>
              <a:t>　（刑法上</a:t>
            </a:r>
            <a:r>
              <a:rPr lang="ja-JP" altLang="en-US" sz="8000" dirty="0"/>
              <a:t>建造物</a:t>
            </a:r>
            <a:r>
              <a:rPr kumimoji="1" lang="ja-JP" altLang="en-US" sz="8000" dirty="0"/>
              <a:t>侵入罪、窃盗罪に該当してしまう）</a:t>
            </a:r>
            <a:endParaRPr kumimoji="1" lang="en-US" altLang="ja-JP" sz="8000" dirty="0"/>
          </a:p>
          <a:p>
            <a:pPr marL="0" indent="0">
              <a:buNone/>
            </a:pPr>
            <a:r>
              <a:rPr lang="ja-JP" altLang="en-US" sz="8000" dirty="0"/>
              <a:t>・代表者、あるいは代表者の委託を受けた者が返還をする、という場合には、連絡して返還してもらうことは可能</a:t>
            </a:r>
            <a:endParaRPr lang="en-US" altLang="ja-JP" sz="8000" dirty="0"/>
          </a:p>
          <a:p>
            <a:pPr marL="0" indent="0">
              <a:buNone/>
            </a:pPr>
            <a:r>
              <a:rPr lang="ja-JP" altLang="en-US" sz="8000" dirty="0"/>
              <a:t>・代表者が出てこない、委託を受けた者が出てこない場合</a:t>
            </a:r>
            <a:endParaRPr lang="en-US" altLang="ja-JP" sz="8000" dirty="0"/>
          </a:p>
          <a:p>
            <a:pPr marL="0" indent="0">
              <a:buNone/>
            </a:pPr>
            <a:r>
              <a:rPr lang="ja-JP" altLang="en-US" sz="8000" dirty="0"/>
              <a:t>→　弁護士に依頼して返還を求める裁判をする（本訴）</a:t>
            </a:r>
            <a:endParaRPr lang="en-US" altLang="ja-JP" sz="8000" dirty="0"/>
          </a:p>
          <a:p>
            <a:pPr marL="0" indent="0">
              <a:buNone/>
            </a:pPr>
            <a:r>
              <a:rPr lang="ja-JP" altLang="en-US" sz="8000" dirty="0"/>
              <a:t>　　どこかに移動されてしまうおそれがあり、早期に動かされないように確保したい場合は、裁判所の民事保全処分（遺骨の引き渡しの仮処分）</a:t>
            </a:r>
            <a:endParaRPr lang="en-US" altLang="ja-JP" sz="8000" dirty="0"/>
          </a:p>
          <a:p>
            <a:pPr marL="0" indent="0">
              <a:buNone/>
            </a:pPr>
            <a:endParaRPr lang="en-US" altLang="ja-JP" sz="8000" dirty="0"/>
          </a:p>
          <a:p>
            <a:pPr marL="0" indent="0">
              <a:buNone/>
            </a:pPr>
            <a:r>
              <a:rPr lang="ja-JP" altLang="en-US" sz="8000" dirty="0"/>
              <a:t>・・・ただし、２１日の後情勢変動があるかもしれず、いますぐアクションを起す決断には難しい要素がある</a:t>
            </a:r>
            <a:endParaRPr lang="en-US" altLang="ja-JP" sz="8000" dirty="0"/>
          </a:p>
          <a:p>
            <a:pPr marL="0" indent="0">
              <a:buNone/>
            </a:pPr>
            <a:r>
              <a:rPr lang="ja-JP" altLang="en-US" sz="8000" dirty="0"/>
              <a:t>　　</a:t>
            </a:r>
            <a:endParaRPr lang="en-US" altLang="ja-JP" sz="8000" dirty="0"/>
          </a:p>
          <a:p>
            <a:pPr marL="0" indent="0">
              <a:buNone/>
            </a:pPr>
            <a:endParaRPr lang="en-US" altLang="ja-JP" sz="8000"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3070805726"/>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408</TotalTime>
  <Words>3163</Words>
  <Application>Microsoft Office PowerPoint</Application>
  <PresentationFormat>ワイド画面</PresentationFormat>
  <Paragraphs>192</Paragraphs>
  <Slides>27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游明朝</vt:lpstr>
      <vt:lpstr>Arial</vt:lpstr>
      <vt:lpstr>Century Gothic</vt:lpstr>
      <vt:lpstr>Wingdings 3</vt:lpstr>
      <vt:lpstr>ウィスプ</vt:lpstr>
      <vt:lpstr>納骨堂「御霊堂元町」閉鎖に伴う被害者説明会 </vt:lpstr>
      <vt:lpstr>※　ご注意</vt:lpstr>
      <vt:lpstr>本日のご説明内容</vt:lpstr>
      <vt:lpstr>１～４　説明</vt:lpstr>
      <vt:lpstr>１　本件の経過と強制執行の状況</vt:lpstr>
      <vt:lpstr>☆　ポイント  </vt:lpstr>
      <vt:lpstr>☆納骨堂の経営再開・承継等はありうるか？</vt:lpstr>
      <vt:lpstr>２　遺骨未引取の方は、どのように対応すべきか</vt:lpstr>
      <vt:lpstr>２－１具体的な遺骨の返還　強制執行前の段階</vt:lpstr>
      <vt:lpstr>２－２　具体的な遺骨の返還　執行後　</vt:lpstr>
      <vt:lpstr>パターン　１（１）</vt:lpstr>
      <vt:lpstr>パターン１（２）</vt:lpstr>
      <vt:lpstr>☆11/21に、 遺骨を執行官から返還してもらえる？ </vt:lpstr>
      <vt:lpstr>パターン２　執行不能</vt:lpstr>
      <vt:lpstr>パターン３　その他の展開</vt:lpstr>
      <vt:lpstr>２　遺骨の引き取り（まとめ）</vt:lpstr>
      <vt:lpstr>11/21 後に確認すること</vt:lpstr>
      <vt:lpstr>３　白鳳寺、代表役員個人の法的責任</vt:lpstr>
      <vt:lpstr>３－１　宗教法人白鳳寺の民事責任</vt:lpstr>
      <vt:lpstr>☆　問題点</vt:lpstr>
      <vt:lpstr>３－２　代表者個人の民事責任 </vt:lpstr>
      <vt:lpstr>３－３　代表者・勧誘者の刑事責任</vt:lpstr>
      <vt:lpstr>４　被害者の方が採りうる方策と課題</vt:lpstr>
      <vt:lpstr>☆　債権者破産の申立</vt:lpstr>
      <vt:lpstr>４－２　被害者の方が採りうる方策と課題（刑事関係）</vt:lpstr>
      <vt:lpstr>質疑応答 </vt:lpstr>
      <vt:lpstr>５　調査票の記入について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納骨堂「御霊堂元町」閉鎖に伴う被害者説明会 </dc:title>
  <dc:creator>淳平 高木</dc:creator>
  <cp:lastModifiedBy>淳平 高木</cp:lastModifiedBy>
  <cp:revision>17</cp:revision>
  <cp:lastPrinted>2022-11-10T01:08:03Z</cp:lastPrinted>
  <dcterms:created xsi:type="dcterms:W3CDTF">2022-11-07T06:07:21Z</dcterms:created>
  <dcterms:modified xsi:type="dcterms:W3CDTF">2022-11-17T09:42:46Z</dcterms:modified>
</cp:coreProperties>
</file>